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0" r:id="rId4"/>
  </p:sldMasterIdLst>
  <p:sldIdLst>
    <p:sldId id="265" r:id="rId5"/>
    <p:sldId id="287" r:id="rId6"/>
    <p:sldId id="291" r:id="rId7"/>
    <p:sldId id="292" r:id="rId8"/>
    <p:sldId id="290" r:id="rId9"/>
    <p:sldId id="286" r:id="rId10"/>
    <p:sldId id="294" r:id="rId11"/>
    <p:sldId id="289" r:id="rId12"/>
    <p:sldId id="295" r:id="rId13"/>
    <p:sldId id="308" r:id="rId14"/>
    <p:sldId id="310" r:id="rId15"/>
    <p:sldId id="303" r:id="rId16"/>
    <p:sldId id="301" r:id="rId17"/>
    <p:sldId id="298" r:id="rId18"/>
    <p:sldId id="299" r:id="rId19"/>
    <p:sldId id="305" r:id="rId20"/>
    <p:sldId id="302" r:id="rId21"/>
    <p:sldId id="317" r:id="rId22"/>
    <p:sldId id="318" r:id="rId23"/>
    <p:sldId id="319" r:id="rId24"/>
    <p:sldId id="320" r:id="rId25"/>
    <p:sldId id="321" r:id="rId26"/>
    <p:sldId id="322" r:id="rId27"/>
    <p:sldId id="316" r:id="rId28"/>
    <p:sldId id="304" r:id="rId29"/>
    <p:sldId id="300" r:id="rId30"/>
    <p:sldId id="306" r:id="rId31"/>
    <p:sldId id="307" r:id="rId32"/>
    <p:sldId id="309" r:id="rId33"/>
    <p:sldId id="311" r:id="rId34"/>
    <p:sldId id="312" r:id="rId35"/>
    <p:sldId id="297" r:id="rId36"/>
    <p:sldId id="296" r:id="rId37"/>
    <p:sldId id="313"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9184DA70-C731-4C70-880D-CCD4705E623C}" type="datetime1">
              <a:rPr lang="en-US" smtClean="0"/>
              <a:t>8/18/2020</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3A98EE3D-8CD1-4C3F-BD1C-C98C9596463C}" type="slidenum">
              <a:rPr lang="en-US" smtClean="0"/>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9080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786891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62D6E202-B606-4609-B914-27C9371A1F6D}" type="datetime1">
              <a:rPr lang="en-US" smtClean="0"/>
              <a:t>8/18/2020</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3A98EE3D-8CD1-4C3F-BD1C-C98C9596463C}" type="slidenum">
              <a:rPr lang="en-US" smtClean="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442933"/>
      </p:ext>
    </p:extLst>
  </p:cSld>
  <p:clrMapOvr>
    <a:masterClrMapping/>
  </p:clrMapOvr>
  <p:hf sldNum="0" hdr="0" ftr="0" dt="0"/>
  <p:extLst>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D6E202-B606-4609-B914-27C9371A1F6D}" type="datetime1">
              <a:rPr lang="en-US" smtClean="0"/>
              <a:t>8/18/2020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05373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97669AF7-7BEB-44E4-9852-375E34362B5B}" type="datetime1">
              <a:rPr lang="en-US" smtClean="0"/>
              <a:t>8/18/2020</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3A98EE3D-8CD1-4C3F-BD1C-C98C9596463C}" type="slidenum">
              <a:rPr lang="en-US" smtClean="0"/>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412382"/>
      </p:ext>
    </p:extLst>
  </p:cSld>
  <p:clrMapOvr>
    <a:masterClrMapping/>
  </p:clrMapOvr>
  <p:extLst>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D6E202-B606-4609-B914-27C9371A1F6D}" type="datetime1">
              <a:rPr lang="en-US" smtClean="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4624297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8/18/2020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898132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8/18/2020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39028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8/18/2020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58235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D6E202-B606-4609-B914-27C9371A1F6D}" type="datetime1">
              <a:rPr lang="en-US" smtClean="0"/>
              <a:t>8/18/2020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6185161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8/18/2020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19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62D6E202-B606-4609-B914-27C9371A1F6D}" type="datetime1">
              <a:rPr lang="en-US" smtClean="0"/>
              <a:t>8/18/2020</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3A98EE3D-8CD1-4C3F-BD1C-C98C9596463C}" type="slidenum">
              <a:rPr lang="en-US" smtClean="0"/>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490781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sldNum="0"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uc.edu/campus-life/careereducation/career-center.html"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hyperlink" Target="https://campuslink.uc.ed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t.co/A8GIYvaOXc?amp=1"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uc.doublemap.com/map/"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docs.google.com/forms/d/e/1FAIpQLSew9itGH0rP2MWe8evIEMg43GWr5kw5mBCKTP8fD_MhtlDAoQ/viewform?usp=sf_link" TargetMode="External"/><Relationship Id="rId2" Type="http://schemas.openxmlformats.org/officeDocument/2006/relationships/hyperlink" Target="https://groupme.com/join_group/61372157/okxVyy5z" TargetMode="Externa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hyperlink" Target="https://www.pngitem.com/so/all-might/" TargetMode="External"/><Relationship Id="rId3" Type="http://schemas.openxmlformats.org/officeDocument/2006/relationships/hyperlink" Target="https://www.53.com/content/fifth-third/en/personal-banking/about/sponsorships/college-sponsorships.html" TargetMode="External"/><Relationship Id="rId7" Type="http://schemas.openxmlformats.org/officeDocument/2006/relationships/hyperlink" Target="https://www.tvguide.com/tvshows/lucifer/781745/" TargetMode="External"/><Relationship Id="rId12" Type="http://schemas.openxmlformats.org/officeDocument/2006/relationships/hyperlink" Target="https://ucdirectory.uc.edu/StudentPlanner/Getting_Around_Campus.pdf" TargetMode="External"/><Relationship Id="rId2" Type="http://schemas.openxmlformats.org/officeDocument/2006/relationships/hyperlink" Target="https://www.collegiateparent.com/university-enews/resource-of-the-month-dean-of-students-office/" TargetMode="External"/><Relationship Id="rId1" Type="http://schemas.openxmlformats.org/officeDocument/2006/relationships/slideLayout" Target="../slideLayouts/slideLayout7.xml"/><Relationship Id="rId6" Type="http://schemas.openxmlformats.org/officeDocument/2006/relationships/hyperlink" Target="https://www.pngitem.com/middle/hhihRRb_laptop-cartoon-transparent-background-laptop-clipart-hd-png/" TargetMode="External"/><Relationship Id="rId11" Type="http://schemas.openxmlformats.org/officeDocument/2006/relationships/hyperlink" Target="https://twitter.com/ucnightride?lang=en" TargetMode="External"/><Relationship Id="rId5" Type="http://schemas.openxmlformats.org/officeDocument/2006/relationships/hyperlink" Target="https://www.istockphoto.com/illustrations/log-cabin?mediatype=illustration&amp;phrase=log%20cabin&amp;sort=mostpopular" TargetMode="External"/><Relationship Id="rId10" Type="http://schemas.openxmlformats.org/officeDocument/2006/relationships/hyperlink" Target="https://www.pinterest.com/pin/406661041327700020/" TargetMode="External"/><Relationship Id="rId4" Type="http://schemas.openxmlformats.org/officeDocument/2006/relationships/hyperlink" Target="https://www.kindpng.com/imgv/mJRRih_smore-camping-campsite-outdoor-recreation-tent-outdoor-camping/" TargetMode="External"/><Relationship Id="rId9" Type="http://schemas.openxmlformats.org/officeDocument/2006/relationships/hyperlink" Target="https://www.pinclipart.com/maxpin/bbRxoJ/"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C4606B-25FB-4F9D-B8A2-3CD708C6C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5997638" y="2730759"/>
            <a:ext cx="5946711" cy="2681499"/>
          </a:xfrm>
        </p:spPr>
        <p:txBody>
          <a:bodyPr anchor="b">
            <a:normAutofit/>
          </a:bodyPr>
          <a:lstStyle/>
          <a:p>
            <a:r>
              <a:rPr lang="en-US" sz="5100" b="1" i="0" dirty="0">
                <a:latin typeface="Calibri" panose="020F0502020204030204" pitchFamily="34" charset="0"/>
                <a:cs typeface="Calibri" panose="020F0502020204030204" pitchFamily="34" charset="0"/>
              </a:rPr>
              <a:t>UHP Welcome Retreat </a:t>
            </a:r>
            <a:br>
              <a:rPr lang="en-US" sz="5100" b="1" i="0" dirty="0">
                <a:latin typeface="Calibri" panose="020F0502020204030204" pitchFamily="34" charset="0"/>
                <a:cs typeface="Calibri" panose="020F0502020204030204" pitchFamily="34" charset="0"/>
              </a:rPr>
            </a:br>
            <a:r>
              <a:rPr lang="en-US" sz="5100" b="1" i="0" dirty="0">
                <a:latin typeface="Calibri" panose="020F0502020204030204" pitchFamily="34" charset="0"/>
                <a:cs typeface="Calibri" panose="020F0502020204030204" pitchFamily="34" charset="0"/>
              </a:rPr>
              <a:t>Meeting #1</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096000" y="5537925"/>
            <a:ext cx="5623249" cy="706355"/>
          </a:xfrm>
        </p:spPr>
        <p:txBody>
          <a:bodyPr>
            <a:normAutofit/>
          </a:bodyPr>
          <a:lstStyle/>
          <a:p>
            <a:pPr>
              <a:spcAft>
                <a:spcPts val="600"/>
              </a:spcAft>
            </a:pPr>
            <a:r>
              <a:rPr lang="en-US" i="0" dirty="0">
                <a:latin typeface="Calibri" panose="020F0502020204030204" pitchFamily="34" charset="0"/>
                <a:cs typeface="Calibri" panose="020F0502020204030204" pitchFamily="34" charset="0"/>
              </a:rPr>
              <a:t>Group 13: Ashlyn Stephens</a:t>
            </a:r>
          </a:p>
        </p:txBody>
      </p:sp>
      <p:sp>
        <p:nvSpPr>
          <p:cNvPr id="12" name="Freeform: Shape 1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FD526C9-A8C7-41E6-85BB-39F06C858A2B}"/>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2908" r="38403" b="-15"/>
          <a:stretch/>
        </p:blipFill>
        <p:spPr>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4" name="Freeform: Shape 1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B7C99D9-962C-4D91-8EF3-5D30A36AB1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634" b="94148" l="4129" r="97936">
                        <a14:foregroundMark x1="7927" y1="7888" x2="7927" y2="7888"/>
                        <a14:foregroundMark x1="12221" y1="13740" x2="12221" y2="13740"/>
                        <a14:foregroundMark x1="17754" y1="14504" x2="17754" y2="14504"/>
                        <a14:foregroundMark x1="20974" y1="15776" x2="20974" y2="15776"/>
                        <a14:foregroundMark x1="27002" y1="13486" x2="27002" y2="13486"/>
                        <a14:foregroundMark x1="24195" y1="20356" x2="24195" y2="20356"/>
                        <a14:foregroundMark x1="10735" y1="19593" x2="10735" y2="19593"/>
                        <a14:foregroundMark x1="30718" y1="12723" x2="30718" y2="12723"/>
                        <a14:foregroundMark x1="36912" y1="11705" x2="36912" y2="11705"/>
                        <a14:foregroundMark x1="46738" y1="13232" x2="46738" y2="13232"/>
                        <a14:foregroundMark x1="50950" y1="13995" x2="50950" y2="13995"/>
                        <a14:foregroundMark x1="11974" y1="49109" x2="11974" y2="49109"/>
                        <a14:foregroundMark x1="4211" y1="59542" x2="4211" y2="59542"/>
                        <a14:foregroundMark x1="53675" y1="59033" x2="53675" y2="59033"/>
                        <a14:foregroundMark x1="57886" y1="94148" x2="57886" y2="94148"/>
                        <a14:foregroundMark x1="65070" y1="71247" x2="65070" y2="71247"/>
                        <a14:foregroundMark x1="79356" y1="68702" x2="79356" y2="68702"/>
                        <a14:foregroundMark x1="93559" y1="60560" x2="93559" y2="60560"/>
                        <a14:foregroundMark x1="96945" y1="61578" x2="96945" y2="61578"/>
                        <a14:foregroundMark x1="66474" y1="17812" x2="66474" y2="17812"/>
                        <a14:foregroundMark x1="63006" y1="17048" x2="63006" y2="17048"/>
                        <a14:foregroundMark x1="58629" y1="20611" x2="58629" y2="20611"/>
                        <a14:foregroundMark x1="54831" y1="27226" x2="54831" y2="27226"/>
                        <a14:foregroundMark x1="97936" y1="79135" x2="97936" y2="79135"/>
                        <a14:backgroundMark x1="41371" y1="12723" x2="41371" y2="12723"/>
                      </a14:backgroundRemoval>
                    </a14:imgEffect>
                  </a14:imgLayer>
                </a14:imgProps>
              </a:ext>
            </a:extLst>
          </a:blip>
          <a:srcRect l="310" t="-1" r="2664" b="-73891"/>
          <a:stretch/>
        </p:blipFill>
        <p:spPr>
          <a:xfrm>
            <a:off x="5296836" y="28021"/>
            <a:ext cx="4315968" cy="2513992"/>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6" name="Freeform 6">
            <a:extLst>
              <a:ext uri="{FF2B5EF4-FFF2-40B4-BE49-F238E27FC236}">
                <a16:creationId xmlns:a16="http://schemas.microsoft.com/office/drawing/2014/main" id="{81576698-AD09-4940-AF8F-55D7675248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1189203"/>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pic>
        <p:nvPicPr>
          <p:cNvPr id="3074" name="Picture 2" descr="Resource of the Month: Dean of Students Office | CollegiateParent">
            <a:extLst>
              <a:ext uri="{FF2B5EF4-FFF2-40B4-BE49-F238E27FC236}">
                <a16:creationId xmlns:a16="http://schemas.microsoft.com/office/drawing/2014/main" id="{37CAF23D-A3FE-40A2-BF1F-16ABD45527E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91" b="96875" l="2400" r="98800">
                        <a14:foregroundMark x1="7200" y1="44727" x2="10800" y2="58984"/>
                        <a14:foregroundMark x1="2400" y1="52539" x2="2400" y2="52539"/>
                        <a14:foregroundMark x1="33200" y1="87891" x2="52600" y2="96289"/>
                        <a14:foregroundMark x1="52600" y1="96289" x2="62200" y2="91992"/>
                        <a14:foregroundMark x1="62200" y1="91992" x2="63800" y2="90234"/>
                        <a14:foregroundMark x1="41200" y1="96289" x2="57600" y2="97070"/>
                        <a14:foregroundMark x1="85400" y1="28516" x2="86800" y2="38867"/>
                        <a14:foregroundMark x1="90726" y1="42701" x2="94400" y2="46289"/>
                        <a14:foregroundMark x1="86800" y1="38867" x2="87514" y2="39564"/>
                        <a14:foregroundMark x1="94400" y1="46289" x2="89000" y2="54883"/>
                        <a14:foregroundMark x1="89000" y1="54883" x2="90000" y2="61914"/>
                        <a14:foregroundMark x1="97200" y1="51563" x2="98800" y2="51758"/>
                        <a14:foregroundMark x1="28600" y1="35156" x2="37600" y2="41406"/>
                        <a14:foregroundMark x1="37600" y1="41406" x2="58200" y2="38477"/>
                        <a14:foregroundMark x1="58200" y1="38477" x2="72200" y2="33789"/>
                        <a14:foregroundMark x1="73800" y1="36523" x2="32000" y2="41211"/>
                        <a14:foregroundMark x1="73800" y1="15039" x2="80200" y2="5859"/>
                        <a14:foregroundMark x1="80200" y1="5859" x2="90600" y2="3516"/>
                        <a14:foregroundMark x1="90600" y1="3516" x2="94200" y2="13672"/>
                        <a14:foregroundMark x1="94200" y1="13672" x2="91600" y2="19922"/>
                        <a14:foregroundMark x1="56600" y1="4688" x2="60200" y2="4297"/>
                        <a14:foregroundMark x1="14000" y1="3906" x2="23000" y2="4883"/>
                        <a14:foregroundMark x1="37400" y1="73242" x2="61200" y2="68945"/>
                        <a14:foregroundMark x1="61200" y1="68945" x2="64400" y2="69141"/>
                        <a14:foregroundMark x1="37000" y1="83008" x2="48200" y2="85547"/>
                        <a14:foregroundMark x1="48200" y1="85547" x2="64600" y2="84570"/>
                        <a14:foregroundMark x1="50800" y1="70703" x2="64600" y2="74414"/>
                        <a14:foregroundMark x1="40400" y1="8398" x2="51000" y2="6250"/>
                        <a14:foregroundMark x1="51000" y1="6250" x2="45800" y2="6445"/>
                        <a14:foregroundMark x1="46200" y1="6445" x2="56200" y2="2930"/>
                        <a14:foregroundMark x1="56200" y1="2930" x2="56200" y2="2930"/>
                        <a14:foregroundMark x1="13000" y1="4102" x2="21800" y2="7031"/>
                        <a14:foregroundMark x1="22800" y1="4102" x2="15672" y2="1026"/>
                        <a14:backgroundMark x1="89600" y1="41211" x2="89600" y2="41211"/>
                        <a14:backgroundMark x1="89600" y1="41211" x2="89600" y2="41211"/>
                        <a14:backgroundMark x1="89400" y1="38672" x2="91400" y2="42383"/>
                        <a14:backgroundMark x1="11400" y1="391" x2="16200" y2="195"/>
                      </a14:backgroundRemoval>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717342">
            <a:off x="-62381" y="1620783"/>
            <a:ext cx="4667170" cy="4779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3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8D2AE-D4C3-4BBF-81B7-F54CFBDECFE5}"/>
              </a:ext>
            </a:extLst>
          </p:cNvPr>
          <p:cNvPicPr>
            <a:picLocks noChangeAspect="1"/>
          </p:cNvPicPr>
          <p:nvPr/>
        </p:nvPicPr>
        <p:blipFill>
          <a:blip r:embed="rId2"/>
          <a:stretch>
            <a:fillRect/>
          </a:stretch>
        </p:blipFill>
        <p:spPr>
          <a:xfrm>
            <a:off x="0" y="0"/>
            <a:ext cx="12192000" cy="6858000"/>
          </a:xfrm>
          <a:prstGeom prst="rect">
            <a:avLst/>
          </a:prstGeom>
        </p:spPr>
      </p:pic>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COUNSELING &amp; Psychological services (caps)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82B3E7-7CAF-4A6E-9963-759FB0104517}"/>
              </a:ext>
            </a:extLst>
          </p:cNvPr>
          <p:cNvPicPr>
            <a:picLocks noChangeAspect="1"/>
          </p:cNvPicPr>
          <p:nvPr/>
        </p:nvPicPr>
        <p:blipFill rotWithShape="1">
          <a:blip r:embed="rId2"/>
          <a:srcRect l="20547" t="31386" r="20156" b="20759"/>
          <a:stretch/>
        </p:blipFill>
        <p:spPr>
          <a:xfrm>
            <a:off x="1178639" y="24825"/>
            <a:ext cx="9834720" cy="4464655"/>
          </a:xfrm>
          <a:prstGeom prst="rect">
            <a:avLst/>
          </a:prstGeom>
        </p:spPr>
      </p:pic>
    </p:spTree>
    <p:extLst>
      <p:ext uri="{BB962C8B-B14F-4D97-AF65-F5344CB8AC3E}">
        <p14:creationId xmlns:p14="http://schemas.microsoft.com/office/powerpoint/2010/main" val="708510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UC women’s center</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B662341-7737-44BE-BCEE-568D1461A23C}"/>
              </a:ext>
            </a:extLst>
          </p:cNvPr>
          <p:cNvPicPr>
            <a:picLocks noChangeAspect="1"/>
          </p:cNvPicPr>
          <p:nvPr/>
        </p:nvPicPr>
        <p:blipFill rotWithShape="1">
          <a:blip r:embed="rId2"/>
          <a:srcRect l="21562" t="29306" r="22969" b="30695"/>
          <a:stretch/>
        </p:blipFill>
        <p:spPr>
          <a:xfrm>
            <a:off x="1547710" y="600220"/>
            <a:ext cx="8993510" cy="3648075"/>
          </a:xfrm>
          <a:prstGeom prst="rect">
            <a:avLst/>
          </a:prstGeom>
        </p:spPr>
      </p:pic>
    </p:spTree>
    <p:extLst>
      <p:ext uri="{BB962C8B-B14F-4D97-AF65-F5344CB8AC3E}">
        <p14:creationId xmlns:p14="http://schemas.microsoft.com/office/powerpoint/2010/main" val="3001571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AFRICAN AMERICAN CULTURAL RESOURCE CENTER (AACRC)</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8999F3D-13D8-41BC-8ADC-75D3736FAEC8}"/>
              </a:ext>
            </a:extLst>
          </p:cNvPr>
          <p:cNvPicPr>
            <a:picLocks noChangeAspect="1"/>
          </p:cNvPicPr>
          <p:nvPr/>
        </p:nvPicPr>
        <p:blipFill rotWithShape="1">
          <a:blip r:embed="rId2"/>
          <a:srcRect l="21953" t="29285" r="22500" b="22959"/>
          <a:stretch/>
        </p:blipFill>
        <p:spPr>
          <a:xfrm>
            <a:off x="1714965" y="290414"/>
            <a:ext cx="8330920" cy="4028879"/>
          </a:xfrm>
          <a:prstGeom prst="rect">
            <a:avLst/>
          </a:prstGeom>
        </p:spPr>
      </p:pic>
    </p:spTree>
    <p:extLst>
      <p:ext uri="{BB962C8B-B14F-4D97-AF65-F5344CB8AC3E}">
        <p14:creationId xmlns:p14="http://schemas.microsoft.com/office/powerpoint/2010/main" val="206398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LGBTQ</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EAA28BC-3CE1-4DF3-A1FC-573752BDF0ED}"/>
              </a:ext>
            </a:extLst>
          </p:cNvPr>
          <p:cNvPicPr>
            <a:picLocks noChangeAspect="1"/>
          </p:cNvPicPr>
          <p:nvPr/>
        </p:nvPicPr>
        <p:blipFill rotWithShape="1">
          <a:blip r:embed="rId2"/>
          <a:srcRect l="21875" t="34584" r="21253" b="25277"/>
          <a:stretch/>
        </p:blipFill>
        <p:spPr>
          <a:xfrm>
            <a:off x="2425079" y="1528860"/>
            <a:ext cx="6933853" cy="2752726"/>
          </a:xfrm>
          <a:prstGeom prst="rect">
            <a:avLst/>
          </a:prstGeom>
        </p:spPr>
      </p:pic>
    </p:spTree>
    <p:extLst>
      <p:ext uri="{BB962C8B-B14F-4D97-AF65-F5344CB8AC3E}">
        <p14:creationId xmlns:p14="http://schemas.microsoft.com/office/powerpoint/2010/main" val="3365162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202087"/>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LEARNING COMMONS</a:t>
            </a:r>
          </a:p>
        </p:txBody>
      </p:sp>
      <p:pic>
        <p:nvPicPr>
          <p:cNvPr id="2" name="Picture 1">
            <a:extLst>
              <a:ext uri="{FF2B5EF4-FFF2-40B4-BE49-F238E27FC236}">
                <a16:creationId xmlns:a16="http://schemas.microsoft.com/office/drawing/2014/main" id="{DDCC3401-B297-44F6-B9F9-6E9A0070390F}"/>
              </a:ext>
            </a:extLst>
          </p:cNvPr>
          <p:cNvPicPr>
            <a:picLocks noChangeAspect="1"/>
          </p:cNvPicPr>
          <p:nvPr/>
        </p:nvPicPr>
        <p:blipFill rotWithShape="1">
          <a:blip r:embed="rId2"/>
          <a:srcRect l="22304" t="28611" r="20391" b="23889"/>
          <a:stretch/>
        </p:blipFill>
        <p:spPr>
          <a:xfrm>
            <a:off x="2443422" y="610826"/>
            <a:ext cx="7800905" cy="3637211"/>
          </a:xfrm>
          <a:prstGeom prst="rect">
            <a:avLst/>
          </a:prstGeom>
        </p:spPr>
      </p:pic>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169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202087"/>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ONE STOP</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228EA81-77B3-4A77-9A5A-CA5754C81BDA}"/>
              </a:ext>
            </a:extLst>
          </p:cNvPr>
          <p:cNvPicPr>
            <a:picLocks noChangeAspect="1"/>
          </p:cNvPicPr>
          <p:nvPr/>
        </p:nvPicPr>
        <p:blipFill rotWithShape="1">
          <a:blip r:embed="rId2"/>
          <a:srcRect l="21772" t="24336" r="22742" b="22657"/>
          <a:stretch/>
        </p:blipFill>
        <p:spPr>
          <a:xfrm>
            <a:off x="2419955" y="329455"/>
            <a:ext cx="7352087" cy="3950797"/>
          </a:xfrm>
          <a:prstGeom prst="rect">
            <a:avLst/>
          </a:prstGeom>
        </p:spPr>
      </p:pic>
    </p:spTree>
    <p:extLst>
      <p:ext uri="{BB962C8B-B14F-4D97-AF65-F5344CB8AC3E}">
        <p14:creationId xmlns:p14="http://schemas.microsoft.com/office/powerpoint/2010/main" val="1220414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85000" lnSpcReduction="1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ADVISING &amp; ACADEMIC SERVICES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FC9DC3E-5211-4EDF-AEDF-F14E1C563C5F}"/>
              </a:ext>
            </a:extLst>
          </p:cNvPr>
          <p:cNvPicPr>
            <a:picLocks noChangeAspect="1"/>
          </p:cNvPicPr>
          <p:nvPr/>
        </p:nvPicPr>
        <p:blipFill rotWithShape="1">
          <a:blip r:embed="rId2"/>
          <a:srcRect l="21406" t="26389" r="22578" b="19825"/>
          <a:stretch/>
        </p:blipFill>
        <p:spPr>
          <a:xfrm>
            <a:off x="1952624" y="77461"/>
            <a:ext cx="8286749" cy="4475685"/>
          </a:xfrm>
          <a:prstGeom prst="rect">
            <a:avLst/>
          </a:prstGeom>
        </p:spPr>
      </p:pic>
    </p:spTree>
    <p:extLst>
      <p:ext uri="{BB962C8B-B14F-4D97-AF65-F5344CB8AC3E}">
        <p14:creationId xmlns:p14="http://schemas.microsoft.com/office/powerpoint/2010/main" val="2688576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ACCESSIBILITY RESOURCES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D7C6041-DA59-4744-86B6-01F86C938D60}"/>
              </a:ext>
            </a:extLst>
          </p:cNvPr>
          <p:cNvPicPr>
            <a:picLocks noChangeAspect="1"/>
          </p:cNvPicPr>
          <p:nvPr/>
        </p:nvPicPr>
        <p:blipFill rotWithShape="1">
          <a:blip r:embed="rId2"/>
          <a:srcRect l="22031" t="24999" r="22110" b="22959"/>
          <a:stretch/>
        </p:blipFill>
        <p:spPr>
          <a:xfrm>
            <a:off x="2049839" y="136761"/>
            <a:ext cx="8092321" cy="4240783"/>
          </a:xfrm>
          <a:prstGeom prst="rect">
            <a:avLst/>
          </a:prstGeom>
        </p:spPr>
      </p:pic>
    </p:spTree>
    <p:extLst>
      <p:ext uri="{BB962C8B-B14F-4D97-AF65-F5344CB8AC3E}">
        <p14:creationId xmlns:p14="http://schemas.microsoft.com/office/powerpoint/2010/main" val="21951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Career guidance</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4C3465-0443-4105-93FF-873981E96B45}"/>
              </a:ext>
            </a:extLst>
          </p:cNvPr>
          <p:cNvSpPr txBox="1"/>
          <p:nvPr/>
        </p:nvSpPr>
        <p:spPr>
          <a:xfrm>
            <a:off x="285749" y="1209729"/>
            <a:ext cx="5555758" cy="3139321"/>
          </a:xfrm>
          <a:prstGeom prst="rect">
            <a:avLst/>
          </a:prstGeom>
          <a:noFill/>
        </p:spPr>
        <p:txBody>
          <a:bodyPr wrap="square" rtlCol="0">
            <a:spAutoFit/>
          </a:bodyPr>
          <a:lstStyle/>
          <a:p>
            <a:r>
              <a:rPr lang="en-US" b="0" i="0" dirty="0">
                <a:solidFill>
                  <a:srgbClr val="333333"/>
                </a:solidFill>
                <a:effectLst/>
                <a:latin typeface="Calibri" panose="020F0502020204030204" pitchFamily="34" charset="0"/>
                <a:cs typeface="Calibri" panose="020F0502020204030204" pitchFamily="34" charset="0"/>
              </a:rPr>
              <a:t>Handshake is a career platform used by the University of Cincinnati where students, career centers, and recruiters come to meet, talk, and share opportunities. </a:t>
            </a:r>
            <a:endParaRPr lang="en-US" dirty="0">
              <a:solidFill>
                <a:srgbClr val="333333"/>
              </a:solidFill>
              <a:latin typeface="Calibri" panose="020F0502020204030204" pitchFamily="34" charset="0"/>
              <a:cs typeface="Calibri" panose="020F0502020204030204" pitchFamily="34" charset="0"/>
            </a:endParaRPr>
          </a:p>
          <a:p>
            <a:r>
              <a:rPr lang="en-US" dirty="0">
                <a:solidFill>
                  <a:srgbClr val="333333"/>
                </a:solidFill>
                <a:latin typeface="Calibri" panose="020F0502020204030204" pitchFamily="34" charset="0"/>
                <a:cs typeface="Calibri" panose="020F0502020204030204" pitchFamily="34" charset="0"/>
              </a:rPr>
              <a:t>You can search for available jobs on this platform as well as create an employment profile. </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a UC student, a Handshake account has likely already been created for you:</a:t>
            </a:r>
          </a:p>
          <a:p>
            <a:r>
              <a:rPr lang="en-US" dirty="0">
                <a:latin typeface="Calibri" panose="020F0502020204030204" pitchFamily="34" charset="0"/>
                <a:cs typeface="Calibri" panose="020F0502020204030204" pitchFamily="34" charset="0"/>
              </a:rPr>
              <a:t>1. Go to the UC Handshake login page</a:t>
            </a:r>
          </a:p>
          <a:p>
            <a:r>
              <a:rPr lang="en-US" dirty="0">
                <a:latin typeface="Calibri" panose="020F0502020204030204" pitchFamily="34" charset="0"/>
                <a:cs typeface="Calibri" panose="020F0502020204030204" pitchFamily="34" charset="0"/>
              </a:rPr>
              <a:t>2. Click on "University of Cincinnati Login"</a:t>
            </a:r>
          </a:p>
          <a:p>
            <a:r>
              <a:rPr lang="en-US" dirty="0">
                <a:latin typeface="Calibri" panose="020F0502020204030204" pitchFamily="34" charset="0"/>
                <a:cs typeface="Calibri" panose="020F0502020204030204" pitchFamily="34" charset="0"/>
              </a:rPr>
              <a:t>3. Log In with your UC username and password</a:t>
            </a:r>
          </a:p>
        </p:txBody>
      </p:sp>
      <p:pic>
        <p:nvPicPr>
          <p:cNvPr id="8194" name="Picture 2" descr="Handshake Logo">
            <a:extLst>
              <a:ext uri="{FF2B5EF4-FFF2-40B4-BE49-F238E27FC236}">
                <a16:creationId xmlns:a16="http://schemas.microsoft.com/office/drawing/2014/main" id="{6FDF13D3-9085-4B14-9CB8-AAA115F3B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49" y="124617"/>
            <a:ext cx="5247555" cy="8430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F168E62-D42E-4787-BFB2-5EEA6F0CDBFA}"/>
              </a:ext>
            </a:extLst>
          </p:cNvPr>
          <p:cNvSpPr txBox="1"/>
          <p:nvPr/>
        </p:nvSpPr>
        <p:spPr>
          <a:xfrm>
            <a:off x="7499968" y="196724"/>
            <a:ext cx="4406283" cy="1323439"/>
          </a:xfrm>
          <a:prstGeom prst="rect">
            <a:avLst/>
          </a:prstGeom>
          <a:noFill/>
        </p:spPr>
        <p:txBody>
          <a:bodyPr wrap="square">
            <a:spAutoFit/>
          </a:bodyPr>
          <a:lstStyle/>
          <a:p>
            <a:pPr algn="ctr" fontAlgn="base"/>
            <a:r>
              <a:rPr lang="en-US" sz="4000" b="1" i="0" dirty="0">
                <a:solidFill>
                  <a:srgbClr val="333333"/>
                </a:solidFill>
                <a:effectLst/>
                <a:latin typeface="Calibri" panose="020F0502020204030204" pitchFamily="34" charset="0"/>
                <a:cs typeface="Calibri" panose="020F0502020204030204" pitchFamily="34" charset="0"/>
              </a:rPr>
              <a:t>Bearcat Promise     Career Studio</a:t>
            </a:r>
          </a:p>
        </p:txBody>
      </p:sp>
      <p:sp>
        <p:nvSpPr>
          <p:cNvPr id="17" name="TextBox 16">
            <a:extLst>
              <a:ext uri="{FF2B5EF4-FFF2-40B4-BE49-F238E27FC236}">
                <a16:creationId xmlns:a16="http://schemas.microsoft.com/office/drawing/2014/main" id="{5D36AF14-BE66-454E-8FA6-85D01CEDE2DE}"/>
              </a:ext>
            </a:extLst>
          </p:cNvPr>
          <p:cNvSpPr txBox="1"/>
          <p:nvPr/>
        </p:nvSpPr>
        <p:spPr>
          <a:xfrm>
            <a:off x="6491498" y="247754"/>
            <a:ext cx="803429" cy="1015663"/>
          </a:xfrm>
          <a:prstGeom prst="rect">
            <a:avLst/>
          </a:prstGeom>
          <a:noFill/>
        </p:spPr>
        <p:txBody>
          <a:bodyPr wrap="square">
            <a:spAutoFit/>
          </a:bodyPr>
          <a:lstStyle/>
          <a:p>
            <a:r>
              <a:rPr lang="en-US" sz="6000" b="1" i="0" dirty="0">
                <a:solidFill>
                  <a:srgbClr val="333333"/>
                </a:solidFill>
                <a:effectLst/>
                <a:latin typeface="Open Sans" panose="020B0604020202020204" charset="0"/>
              </a:rPr>
              <a:t>+</a:t>
            </a:r>
            <a:endParaRPr lang="en-US" sz="6000" dirty="0"/>
          </a:p>
        </p:txBody>
      </p:sp>
      <p:sp>
        <p:nvSpPr>
          <p:cNvPr id="19" name="TextBox 18">
            <a:extLst>
              <a:ext uri="{FF2B5EF4-FFF2-40B4-BE49-F238E27FC236}">
                <a16:creationId xmlns:a16="http://schemas.microsoft.com/office/drawing/2014/main" id="{F141ED61-9E3F-4DD7-A4E3-D2606542A8C6}"/>
              </a:ext>
            </a:extLst>
          </p:cNvPr>
          <p:cNvSpPr txBox="1"/>
          <p:nvPr/>
        </p:nvSpPr>
        <p:spPr>
          <a:xfrm>
            <a:off x="6235268" y="3768793"/>
            <a:ext cx="6152224" cy="923330"/>
          </a:xfrm>
          <a:prstGeom prst="rect">
            <a:avLst/>
          </a:prstGeom>
          <a:noFill/>
        </p:spPr>
        <p:txBody>
          <a:bodyPr wrap="square">
            <a:spAutoFit/>
          </a:bodyPr>
          <a:lstStyle/>
          <a:p>
            <a:r>
              <a:rPr lang="en-US" dirty="0">
                <a:hlinkClick r:id="rId3"/>
              </a:rPr>
              <a:t>https://www.uc.edu/campus-life/careereducation/career-center.html</a:t>
            </a:r>
            <a:endParaRPr lang="en-US" dirty="0"/>
          </a:p>
          <a:p>
            <a:endParaRPr lang="en-US" dirty="0"/>
          </a:p>
        </p:txBody>
      </p:sp>
      <p:sp>
        <p:nvSpPr>
          <p:cNvPr id="20" name="TextBox 19">
            <a:extLst>
              <a:ext uri="{FF2B5EF4-FFF2-40B4-BE49-F238E27FC236}">
                <a16:creationId xmlns:a16="http://schemas.microsoft.com/office/drawing/2014/main" id="{3B509A06-11E9-489B-ABA3-CAC9DACDE63C}"/>
              </a:ext>
            </a:extLst>
          </p:cNvPr>
          <p:cNvSpPr txBox="1"/>
          <p:nvPr/>
        </p:nvSpPr>
        <p:spPr>
          <a:xfrm>
            <a:off x="6232308" y="1515689"/>
            <a:ext cx="5450706" cy="2308324"/>
          </a:xfrm>
          <a:prstGeom prst="rect">
            <a:avLst/>
          </a:prstGeom>
          <a:noFill/>
        </p:spPr>
        <p:txBody>
          <a:bodyPr wrap="square">
            <a:spAutoFit/>
          </a:bodyPr>
          <a:lstStyle/>
          <a:p>
            <a:r>
              <a:rPr lang="en-US" b="0" i="0" dirty="0">
                <a:solidFill>
                  <a:srgbClr val="333333"/>
                </a:solidFill>
                <a:effectLst/>
                <a:latin typeface="Calibri" panose="020F0502020204030204" pitchFamily="34" charset="0"/>
                <a:cs typeface="Calibri" panose="020F0502020204030204" pitchFamily="34" charset="0"/>
              </a:rPr>
              <a:t>“The Bearcat Promise Career Studio is a space for students to explore careers and plan for life after college. Whether you’re writing your first resume or interviewing for your first job, we’re here to help! All students are welcome.” </a:t>
            </a:r>
          </a:p>
          <a:p>
            <a:r>
              <a:rPr lang="en-US" dirty="0">
                <a:solidFill>
                  <a:srgbClr val="333333"/>
                </a:solidFill>
                <a:latin typeface="Calibri" panose="020F0502020204030204" pitchFamily="34" charset="0"/>
                <a:cs typeface="Calibri" panose="020F0502020204030204" pitchFamily="34" charset="0"/>
              </a:rPr>
              <a:t>Bearcat Promise career Studio Webpage:</a:t>
            </a:r>
          </a:p>
          <a:p>
            <a:r>
              <a:rPr lang="en-US" dirty="0">
                <a:solidFill>
                  <a:srgbClr val="333333"/>
                </a:solidFill>
                <a:latin typeface="Calibri" panose="020F0502020204030204" pitchFamily="34" charset="0"/>
                <a:cs typeface="Calibri" panose="020F0502020204030204" pitchFamily="34" charset="0"/>
              </a:rPr>
              <a:t>Information about services they provide &amp; how to schedule a meeting included)</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8305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Starfish</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DD5F41-039B-4EAE-A7B4-BAC24152D5C4}"/>
              </a:ext>
            </a:extLst>
          </p:cNvPr>
          <p:cNvSpPr txBox="1"/>
          <p:nvPr/>
        </p:nvSpPr>
        <p:spPr>
          <a:xfrm>
            <a:off x="452761" y="590103"/>
            <a:ext cx="6871317" cy="3754874"/>
          </a:xfrm>
          <a:prstGeom prst="rect">
            <a:avLst/>
          </a:prstGeom>
          <a:noFill/>
        </p:spPr>
        <p:txBody>
          <a:bodyPr wrap="square" rtlCol="0">
            <a:spAutoFit/>
          </a:bodyPr>
          <a:lstStyle/>
          <a:p>
            <a:r>
              <a:rPr lang="en-US" sz="2000" b="1" dirty="0">
                <a:latin typeface="Calibri" panose="020F0502020204030204" pitchFamily="34" charset="0"/>
                <a:cs typeface="Calibri" panose="020F0502020204030204" pitchFamily="34" charset="0"/>
              </a:rPr>
              <a:t>WHAT IS STARFISH?</a:t>
            </a:r>
          </a:p>
          <a:p>
            <a:r>
              <a:rPr lang="en-US" sz="2000" dirty="0">
                <a:latin typeface="Calibri" panose="020F0502020204030204" pitchFamily="34" charset="0"/>
                <a:cs typeface="Calibri" panose="020F0502020204030204" pitchFamily="34" charset="0"/>
              </a:rPr>
              <a:t>Starfish is a scheduling system used by UC to schedule meetings between students and faculty: advisors, professors, et cetera. </a:t>
            </a:r>
          </a:p>
          <a:p>
            <a:endParaRPr lang="en-US" sz="2000" dirty="0">
              <a:latin typeface="Calibri" panose="020F0502020204030204" pitchFamily="34" charset="0"/>
              <a:cs typeface="Calibri" panose="020F0502020204030204" pitchFamily="34" charset="0"/>
            </a:endParaRPr>
          </a:p>
          <a:p>
            <a:r>
              <a:rPr lang="en-US" sz="2000" b="1" dirty="0">
                <a:latin typeface="Calibri" panose="020F0502020204030204" pitchFamily="34" charset="0"/>
                <a:cs typeface="Calibri" panose="020F0502020204030204" pitchFamily="34" charset="0"/>
              </a:rPr>
              <a:t>HOW TO ACCESS:</a:t>
            </a:r>
          </a:p>
          <a:p>
            <a:r>
              <a:rPr lang="en-US" sz="2000" dirty="0">
                <a:latin typeface="Calibri" panose="020F0502020204030204" pitchFamily="34" charset="0"/>
                <a:cs typeface="Calibri" panose="020F0502020204030204" pitchFamily="34" charset="0"/>
              </a:rPr>
              <a:t>Starfish can be found and accessed by:</a:t>
            </a:r>
          </a:p>
          <a:p>
            <a:r>
              <a:rPr lang="en-US" sz="2000" dirty="0">
                <a:latin typeface="Calibri" panose="020F0502020204030204" pitchFamily="34" charset="0"/>
                <a:cs typeface="Calibri" panose="020F0502020204030204" pitchFamily="34" charset="0"/>
              </a:rPr>
              <a:t>-Logging into Canopy with your UC Username &amp; Password</a:t>
            </a:r>
          </a:p>
          <a:p>
            <a:r>
              <a:rPr lang="en-US" sz="2000" dirty="0">
                <a:latin typeface="Calibri" panose="020F0502020204030204" pitchFamily="34" charset="0"/>
                <a:cs typeface="Calibri" panose="020F0502020204030204" pitchFamily="34" charset="0"/>
              </a:rPr>
              <a:t>-Clicking “Student Tools”</a:t>
            </a:r>
          </a:p>
          <a:p>
            <a:r>
              <a:rPr lang="en-US" sz="2000" dirty="0">
                <a:latin typeface="Calibri" panose="020F0502020204030204" pitchFamily="34" charset="0"/>
                <a:cs typeface="Calibri" panose="020F0502020204030204" pitchFamily="34" charset="0"/>
              </a:rPr>
              <a:t>-Clicking “My Advising” </a:t>
            </a:r>
          </a:p>
          <a:p>
            <a:r>
              <a:rPr lang="en-US" sz="2000" dirty="0">
                <a:latin typeface="Calibri" panose="020F0502020204030204" pitchFamily="34" charset="0"/>
                <a:cs typeface="Calibri" panose="020F0502020204030204" pitchFamily="34" charset="0"/>
              </a:rPr>
              <a:t>-Your Advisors &amp; Instructors will appear on your “My Success Network”/Homepage</a:t>
            </a:r>
            <a:br>
              <a:rPr lang="en-US" dirty="0"/>
            </a:br>
            <a:endParaRPr lang="en-US" dirty="0"/>
          </a:p>
        </p:txBody>
      </p:sp>
    </p:spTree>
    <p:extLst>
      <p:ext uri="{BB962C8B-B14F-4D97-AF65-F5344CB8AC3E}">
        <p14:creationId xmlns:p14="http://schemas.microsoft.com/office/powerpoint/2010/main" val="126387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What is the uhp welcome retreat?</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pic>
        <p:nvPicPr>
          <p:cNvPr id="3" name="Picture 2">
            <a:extLst>
              <a:ext uri="{FF2B5EF4-FFF2-40B4-BE49-F238E27FC236}">
                <a16:creationId xmlns:a16="http://schemas.microsoft.com/office/drawing/2014/main" id="{242FE41F-8D03-4D19-8E19-BA9F26DF2219}"/>
              </a:ext>
            </a:extLst>
          </p:cNvPr>
          <p:cNvPicPr>
            <a:picLocks noChangeAspect="1"/>
          </p:cNvPicPr>
          <p:nvPr/>
        </p:nvPicPr>
        <p:blipFill>
          <a:blip r:embed="rId2"/>
          <a:stretch>
            <a:fillRect/>
          </a:stretch>
        </p:blipFill>
        <p:spPr>
          <a:xfrm>
            <a:off x="474449" y="1885361"/>
            <a:ext cx="4038005" cy="2884289"/>
          </a:xfrm>
          <a:prstGeom prst="rect">
            <a:avLst/>
          </a:prstGeom>
        </p:spPr>
      </p:pic>
    </p:spTree>
    <p:extLst>
      <p:ext uri="{BB962C8B-B14F-4D97-AF65-F5344CB8AC3E}">
        <p14:creationId xmlns:p14="http://schemas.microsoft.com/office/powerpoint/2010/main" val="3377636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Campus link</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C2C2D84-EA08-4C65-B824-BF9C5D522011}"/>
              </a:ext>
            </a:extLst>
          </p:cNvPr>
          <p:cNvSpPr txBox="1"/>
          <p:nvPr/>
        </p:nvSpPr>
        <p:spPr>
          <a:xfrm>
            <a:off x="506027" y="230819"/>
            <a:ext cx="6871317" cy="424731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WHAT IS STARFISH?</a:t>
            </a:r>
          </a:p>
          <a:p>
            <a:r>
              <a:rPr lang="en-US" dirty="0">
                <a:latin typeface="Calibri" panose="020F0502020204030204" pitchFamily="34" charset="0"/>
                <a:cs typeface="Calibri" panose="020F0502020204030204" pitchFamily="34" charset="0"/>
              </a:rPr>
              <a:t>Campus Link is a hub of University organizations and activities ranging from weekly clubs to fraternities and sororities. You can search by interests, subjects, key words, et cetera and contact organizations directly. </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HOW TO ACCESS:</a:t>
            </a:r>
          </a:p>
          <a:p>
            <a:r>
              <a:rPr lang="en-US" dirty="0">
                <a:latin typeface="Calibri" panose="020F0502020204030204" pitchFamily="34" charset="0"/>
                <a:cs typeface="Calibri" panose="020F0502020204030204" pitchFamily="34" charset="0"/>
              </a:rPr>
              <a:t>Campus Link can be found and accessed by:</a:t>
            </a:r>
          </a:p>
          <a:p>
            <a:pPr marL="285750" indent="-285750">
              <a:buFontTx/>
              <a:buChar char="-"/>
            </a:pPr>
            <a:r>
              <a:rPr lang="en-US" dirty="0">
                <a:latin typeface="Calibri" panose="020F0502020204030204" pitchFamily="34" charset="0"/>
                <a:cs typeface="Calibri" panose="020F0502020204030204" pitchFamily="34" charset="0"/>
              </a:rPr>
              <a:t>Logging onto Catalyst</a:t>
            </a:r>
          </a:p>
          <a:p>
            <a:pPr marL="285750" indent="-285750">
              <a:buFontTx/>
              <a:buChar char="-"/>
            </a:pPr>
            <a:r>
              <a:rPr lang="en-US" dirty="0">
                <a:latin typeface="Calibri" panose="020F0502020204030204" pitchFamily="34" charset="0"/>
                <a:cs typeface="Calibri" panose="020F0502020204030204" pitchFamily="34" charset="0"/>
              </a:rPr>
              <a:t>Clicking “Other Tools” from the Desktop</a:t>
            </a:r>
          </a:p>
          <a:p>
            <a:pPr marL="285750" indent="-285750">
              <a:buFontTx/>
              <a:buChar char="-"/>
            </a:pPr>
            <a:r>
              <a:rPr lang="en-US" dirty="0">
                <a:latin typeface="Calibri" panose="020F0502020204030204" pitchFamily="34" charset="0"/>
                <a:cs typeface="Calibri" panose="020F0502020204030204" pitchFamily="34" charset="0"/>
              </a:rPr>
              <a:t>Clicking the “Campus Link Icon”</a:t>
            </a:r>
          </a:p>
          <a:p>
            <a:pPr marL="285750" indent="-285750">
              <a:buFontTx/>
              <a:buChar char="-"/>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Campus Link can also be found by Googling “campus link uc” and clicking on: </a:t>
            </a:r>
          </a:p>
          <a:p>
            <a:r>
              <a:rPr lang="en-US" dirty="0">
                <a:latin typeface="Calibri" panose="020F0502020204030204" pitchFamily="34" charset="0"/>
                <a:cs typeface="Calibri" panose="020F0502020204030204" pitchFamily="34" charset="0"/>
                <a:hlinkClick r:id="rId2"/>
              </a:rPr>
              <a:t>https://campuslink.uc.edu/</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3035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Night ride</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400BEAA-FBE9-4D80-85CB-29BA54CD6F08}"/>
              </a:ext>
            </a:extLst>
          </p:cNvPr>
          <p:cNvSpPr txBox="1"/>
          <p:nvPr/>
        </p:nvSpPr>
        <p:spPr>
          <a:xfrm>
            <a:off x="9206144" y="1411382"/>
            <a:ext cx="3266978"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(513) 556-7433</a:t>
            </a:r>
          </a:p>
        </p:txBody>
      </p:sp>
      <p:sp>
        <p:nvSpPr>
          <p:cNvPr id="11" name="TextBox 10">
            <a:extLst>
              <a:ext uri="{FF2B5EF4-FFF2-40B4-BE49-F238E27FC236}">
                <a16:creationId xmlns:a16="http://schemas.microsoft.com/office/drawing/2014/main" id="{D23FFBE7-D1FF-4384-8A33-93852FCACD1D}"/>
              </a:ext>
            </a:extLst>
          </p:cNvPr>
          <p:cNvSpPr txBox="1"/>
          <p:nvPr/>
        </p:nvSpPr>
        <p:spPr>
          <a:xfrm>
            <a:off x="7989903" y="2006434"/>
            <a:ext cx="4202097" cy="2554545"/>
          </a:xfrm>
          <a:prstGeom prst="rect">
            <a:avLst/>
          </a:prstGeom>
          <a:noFill/>
        </p:spPr>
        <p:txBody>
          <a:bodyPr wrap="square">
            <a:spAutoFit/>
          </a:bodyPr>
          <a:lstStyle/>
          <a:p>
            <a:r>
              <a:rPr lang="en-US" sz="2000" b="1" i="0" dirty="0">
                <a:solidFill>
                  <a:srgbClr val="14171A"/>
                </a:solidFill>
                <a:effectLst/>
                <a:latin typeface="system-ui"/>
              </a:rPr>
              <a:t>CALL: </a:t>
            </a:r>
            <a:r>
              <a:rPr lang="en-US" sz="2000" b="0" i="0" dirty="0">
                <a:solidFill>
                  <a:srgbClr val="14171A"/>
                </a:solidFill>
                <a:effectLst/>
                <a:latin typeface="system-ui"/>
              </a:rPr>
              <a:t>513-556-RIDE  </a:t>
            </a:r>
          </a:p>
          <a:p>
            <a:r>
              <a:rPr lang="en-US" sz="2000" b="1" i="0" dirty="0">
                <a:solidFill>
                  <a:srgbClr val="14171A"/>
                </a:solidFill>
                <a:effectLst/>
                <a:latin typeface="system-ui"/>
              </a:rPr>
              <a:t>APP: </a:t>
            </a:r>
            <a:r>
              <a:rPr lang="en-US" sz="2000" b="0" i="0" dirty="0">
                <a:solidFill>
                  <a:srgbClr val="14171A"/>
                </a:solidFill>
                <a:effectLst/>
                <a:latin typeface="system-ui"/>
              </a:rPr>
              <a:t>NightRide  </a:t>
            </a:r>
          </a:p>
          <a:p>
            <a:r>
              <a:rPr lang="en-US" sz="2000" b="1" i="0" dirty="0">
                <a:solidFill>
                  <a:srgbClr val="14171A"/>
                </a:solidFill>
                <a:effectLst/>
                <a:latin typeface="system-ui"/>
              </a:rPr>
              <a:t>ONLINE: </a:t>
            </a:r>
            <a:r>
              <a:rPr lang="en-US" sz="2000" b="0" i="0" u="none" strike="noStrike" dirty="0">
                <a:solidFill>
                  <a:srgbClr val="1B95E0"/>
                </a:solidFill>
                <a:effectLst/>
                <a:latin typeface="system-ui"/>
                <a:hlinkClick r:id="rId2" tooltip="http://nightride.uc.edu"/>
              </a:rPr>
              <a:t>http://nightride.uc.edu</a:t>
            </a:r>
            <a:r>
              <a:rPr lang="en-US" sz="2000" b="0" i="0" dirty="0">
                <a:solidFill>
                  <a:srgbClr val="14171A"/>
                </a:solidFill>
                <a:effectLst/>
                <a:latin typeface="system-ui"/>
              </a:rPr>
              <a:t>  </a:t>
            </a:r>
          </a:p>
          <a:p>
            <a:r>
              <a:rPr lang="en-US" sz="2000" b="1" i="0" dirty="0">
                <a:solidFill>
                  <a:srgbClr val="14171A"/>
                </a:solidFill>
                <a:effectLst/>
                <a:latin typeface="system-ui"/>
              </a:rPr>
              <a:t>HOURS: </a:t>
            </a:r>
            <a:r>
              <a:rPr lang="en-US" sz="2000" b="0" i="0" dirty="0">
                <a:solidFill>
                  <a:srgbClr val="14171A"/>
                </a:solidFill>
                <a:effectLst/>
                <a:latin typeface="system-ui"/>
              </a:rPr>
              <a:t>Sunday through Wednesday: 8 p.m. to 2 a.m.</a:t>
            </a:r>
          </a:p>
          <a:p>
            <a:r>
              <a:rPr lang="en-US" sz="2000" b="0" i="0" dirty="0">
                <a:solidFill>
                  <a:srgbClr val="14171A"/>
                </a:solidFill>
                <a:effectLst/>
                <a:latin typeface="system-ui"/>
              </a:rPr>
              <a:t>Thursday through Saturday: 8 p.m. to 3 a.m. Last call for rides is one hour before closing.</a:t>
            </a:r>
            <a:endParaRPr lang="en-US" sz="2000" dirty="0"/>
          </a:p>
        </p:txBody>
      </p:sp>
      <p:pic>
        <p:nvPicPr>
          <p:cNvPr id="10242" name="Picture 2" descr="Image">
            <a:extLst>
              <a:ext uri="{FF2B5EF4-FFF2-40B4-BE49-F238E27FC236}">
                <a16:creationId xmlns:a16="http://schemas.microsoft.com/office/drawing/2014/main" id="{D5FE5E33-925E-4809-8E3C-EDD18ECA5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63" y="269350"/>
            <a:ext cx="4014447" cy="40144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09CC834-2471-41DC-AF1F-BE471259FA7A}"/>
              </a:ext>
            </a:extLst>
          </p:cNvPr>
          <p:cNvSpPr txBox="1"/>
          <p:nvPr/>
        </p:nvSpPr>
        <p:spPr>
          <a:xfrm>
            <a:off x="4528973" y="456994"/>
            <a:ext cx="2592954" cy="3416320"/>
          </a:xfrm>
          <a:prstGeom prst="rect">
            <a:avLst/>
          </a:prstGeom>
          <a:noFill/>
        </p:spPr>
        <p:txBody>
          <a:bodyPr wrap="square">
            <a:spAutoFit/>
          </a:bodyPr>
          <a:lstStyle/>
          <a:p>
            <a:pPr algn="l"/>
            <a:r>
              <a:rPr lang="en-US" b="0" i="0" dirty="0">
                <a:solidFill>
                  <a:srgbClr val="333333"/>
                </a:solidFill>
                <a:effectLst/>
                <a:latin typeface="Helvetica" panose="020B0604020202020204" pitchFamily="34" charset="0"/>
              </a:rPr>
              <a:t>UC NightRide is a free nighttime transportation service for UC students that will take you anywhere within one mile of UC's main campus.</a:t>
            </a:r>
          </a:p>
          <a:p>
            <a:pPr algn="l"/>
            <a:endParaRPr lang="en-US" dirty="0">
              <a:solidFill>
                <a:srgbClr val="333333"/>
              </a:solidFill>
              <a:latin typeface="Helvetica" panose="020B0604020202020204" pitchFamily="34" charset="0"/>
            </a:endParaRPr>
          </a:p>
          <a:p>
            <a:pPr algn="l"/>
            <a:r>
              <a:rPr lang="en-US" b="0" i="0" dirty="0">
                <a:solidFill>
                  <a:srgbClr val="333333"/>
                </a:solidFill>
                <a:effectLst/>
                <a:latin typeface="Helvetica" panose="020B0604020202020204" pitchFamily="34" charset="0"/>
              </a:rPr>
              <a:t>You'll need to have your Bearcat card with you in order to use this service.</a:t>
            </a:r>
          </a:p>
        </p:txBody>
      </p:sp>
    </p:spTree>
    <p:extLst>
      <p:ext uri="{BB962C8B-B14F-4D97-AF65-F5344CB8AC3E}">
        <p14:creationId xmlns:p14="http://schemas.microsoft.com/office/powerpoint/2010/main" val="227353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Non-emergency uc police</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400BEAA-FBE9-4D80-85CB-29BA54CD6F08}"/>
              </a:ext>
            </a:extLst>
          </p:cNvPr>
          <p:cNvSpPr txBox="1"/>
          <p:nvPr/>
        </p:nvSpPr>
        <p:spPr>
          <a:xfrm>
            <a:off x="9383697" y="1411382"/>
            <a:ext cx="3266978"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(513) 556-1111</a:t>
            </a:r>
          </a:p>
        </p:txBody>
      </p:sp>
      <p:sp>
        <p:nvSpPr>
          <p:cNvPr id="4" name="TextBox 3">
            <a:extLst>
              <a:ext uri="{FF2B5EF4-FFF2-40B4-BE49-F238E27FC236}">
                <a16:creationId xmlns:a16="http://schemas.microsoft.com/office/drawing/2014/main" id="{E4F55F6A-1DDB-4817-B112-A17D39303C26}"/>
              </a:ext>
            </a:extLst>
          </p:cNvPr>
          <p:cNvSpPr txBox="1"/>
          <p:nvPr/>
        </p:nvSpPr>
        <p:spPr>
          <a:xfrm>
            <a:off x="452760" y="1257493"/>
            <a:ext cx="8637973" cy="1077218"/>
          </a:xfrm>
          <a:prstGeom prst="rect">
            <a:avLst/>
          </a:prstGeom>
          <a:noFill/>
        </p:spPr>
        <p:txBody>
          <a:bodyPr wrap="square" rtlCol="0">
            <a:spAutoFit/>
          </a:bodyPr>
          <a:lstStyle/>
          <a:p>
            <a:r>
              <a:rPr lang="en-US" sz="3200" b="1" dirty="0"/>
              <a:t>You can contact the non-emergency UC police by calling the number to the right  </a:t>
            </a:r>
            <a:r>
              <a:rPr lang="en-US" sz="3200" b="1" dirty="0">
                <a:sym typeface="Wingdings" panose="05000000000000000000" pitchFamily="2" charset="2"/>
              </a:rPr>
              <a:t> </a:t>
            </a:r>
            <a:endParaRPr lang="en-US" sz="3200" b="1" dirty="0"/>
          </a:p>
        </p:txBody>
      </p:sp>
    </p:spTree>
    <p:extLst>
      <p:ext uri="{BB962C8B-B14F-4D97-AF65-F5344CB8AC3E}">
        <p14:creationId xmlns:p14="http://schemas.microsoft.com/office/powerpoint/2010/main" val="982624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Uc shuttle bus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8E16654-BC8C-45AF-86FC-2AAD49B9AEF6}"/>
              </a:ext>
            </a:extLst>
          </p:cNvPr>
          <p:cNvSpPr txBox="1"/>
          <p:nvPr/>
        </p:nvSpPr>
        <p:spPr>
          <a:xfrm>
            <a:off x="9330431" y="1411382"/>
            <a:ext cx="3266978"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(513) 556-4424</a:t>
            </a:r>
          </a:p>
        </p:txBody>
      </p:sp>
      <p:sp>
        <p:nvSpPr>
          <p:cNvPr id="5" name="TextBox 4">
            <a:extLst>
              <a:ext uri="{FF2B5EF4-FFF2-40B4-BE49-F238E27FC236}">
                <a16:creationId xmlns:a16="http://schemas.microsoft.com/office/drawing/2014/main" id="{A00E7877-5615-4253-8AD4-7E56F86DD694}"/>
              </a:ext>
            </a:extLst>
          </p:cNvPr>
          <p:cNvSpPr txBox="1"/>
          <p:nvPr/>
        </p:nvSpPr>
        <p:spPr>
          <a:xfrm>
            <a:off x="9046355" y="2215872"/>
            <a:ext cx="3145642" cy="1754326"/>
          </a:xfrm>
          <a:prstGeom prst="rect">
            <a:avLst/>
          </a:prstGeom>
          <a:noFill/>
        </p:spPr>
        <p:txBody>
          <a:bodyPr wrap="square" rtlCol="0">
            <a:spAutoFit/>
          </a:bodyPr>
          <a:lstStyle/>
          <a:p>
            <a:r>
              <a:rPr lang="en-US" b="1" dirty="0"/>
              <a:t>DoubleMap</a:t>
            </a:r>
          </a:p>
          <a:p>
            <a:r>
              <a:rPr lang="en-US" dirty="0"/>
              <a:t>Can be accessed via website </a:t>
            </a:r>
          </a:p>
          <a:p>
            <a:r>
              <a:rPr lang="en-US" dirty="0"/>
              <a:t>Or through android/IOS App</a:t>
            </a:r>
          </a:p>
          <a:p>
            <a:endParaRPr lang="en-US" dirty="0"/>
          </a:p>
          <a:p>
            <a:r>
              <a:rPr lang="en-US" dirty="0">
                <a:hlinkClick r:id="rId2"/>
              </a:rPr>
              <a:t>http://uc.doublemap.com/map/</a:t>
            </a:r>
            <a:endParaRPr lang="en-US" dirty="0"/>
          </a:p>
        </p:txBody>
      </p:sp>
      <p:pic>
        <p:nvPicPr>
          <p:cNvPr id="11266" name="Picture 2" descr="Getting Around Campus Getting Around Town">
            <a:extLst>
              <a:ext uri="{FF2B5EF4-FFF2-40B4-BE49-F238E27FC236}">
                <a16:creationId xmlns:a16="http://schemas.microsoft.com/office/drawing/2014/main" id="{900C7CD9-3C28-40AF-9B31-9CC0FF28B0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18" y="2195307"/>
            <a:ext cx="5364481" cy="235784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4075097-7ABB-4468-B441-C2BBA4AF7173}"/>
              </a:ext>
            </a:extLst>
          </p:cNvPr>
          <p:cNvSpPr txBox="1"/>
          <p:nvPr/>
        </p:nvSpPr>
        <p:spPr>
          <a:xfrm>
            <a:off x="96167" y="63758"/>
            <a:ext cx="6098958" cy="2585323"/>
          </a:xfrm>
          <a:prstGeom prst="rect">
            <a:avLst/>
          </a:prstGeom>
          <a:noFill/>
        </p:spPr>
        <p:txBody>
          <a:bodyPr wrap="square">
            <a:spAutoFit/>
          </a:bodyPr>
          <a:lstStyle/>
          <a:p>
            <a:pPr algn="l"/>
            <a:r>
              <a:rPr lang="en-US" b="0" i="0" dirty="0">
                <a:solidFill>
                  <a:srgbClr val="000000"/>
                </a:solidFill>
                <a:effectLst/>
                <a:latin typeface="Calibri" panose="020F0502020204030204" pitchFamily="34" charset="0"/>
                <a:cs typeface="Calibri" panose="020F0502020204030204" pitchFamily="34" charset="0"/>
              </a:rPr>
              <a:t>The shuttle routes operate at various times during the academic terms and connect UC's Uptown Campus with the nearby neighborhood, and local and Greater Cincinnati entertainment areas.</a:t>
            </a:r>
            <a:br>
              <a:rPr lang="en-US" b="1" i="0" dirty="0">
                <a:solidFill>
                  <a:srgbClr val="000000"/>
                </a:solidFill>
                <a:effectLst/>
                <a:latin typeface="Calibri" panose="020F0502020204030204" pitchFamily="34" charset="0"/>
                <a:cs typeface="Calibri" panose="020F0502020204030204" pitchFamily="34" charset="0"/>
              </a:rPr>
            </a:br>
            <a:endParaRPr lang="en-US" b="0" i="0" dirty="0">
              <a:solidFill>
                <a:srgbClr val="000000"/>
              </a:solidFill>
              <a:effectLst/>
              <a:latin typeface="Calibri" panose="020F0502020204030204" pitchFamily="34" charset="0"/>
              <a:cs typeface="Calibri" panose="020F0502020204030204" pitchFamily="34" charset="0"/>
            </a:endParaRPr>
          </a:p>
          <a:p>
            <a:pPr algn="l"/>
            <a:r>
              <a:rPr lang="en-US" b="0" i="0" dirty="0">
                <a:solidFill>
                  <a:srgbClr val="000000"/>
                </a:solidFill>
                <a:effectLst/>
                <a:latin typeface="Calibri" panose="020F0502020204030204" pitchFamily="34" charset="0"/>
                <a:cs typeface="Calibri" panose="020F0502020204030204" pitchFamily="34" charset="0"/>
              </a:rPr>
              <a:t>Shuttles </a:t>
            </a:r>
            <a:r>
              <a:rPr lang="en-US" b="1" i="0" dirty="0">
                <a:solidFill>
                  <a:srgbClr val="000000"/>
                </a:solidFill>
                <a:effectLst/>
                <a:latin typeface="Calibri" panose="020F0502020204030204" pitchFamily="34" charset="0"/>
                <a:cs typeface="Calibri" panose="020F0502020204030204" pitchFamily="34" charset="0"/>
              </a:rPr>
              <a:t>DO NOT OPERATE</a:t>
            </a:r>
            <a:r>
              <a:rPr lang="en-US" b="0" i="0" dirty="0">
                <a:solidFill>
                  <a:srgbClr val="000000"/>
                </a:solidFill>
                <a:effectLst/>
                <a:latin typeface="Calibri" panose="020F0502020204030204" pitchFamily="34" charset="0"/>
                <a:cs typeface="Calibri" panose="020F0502020204030204" pitchFamily="34" charset="0"/>
              </a:rPr>
              <a:t> on academic term breaks, on official UC holidays, or Winter Season Days or when hazardous driving conditions exist. Please check DoubleMap for up-to-date announcements.</a:t>
            </a:r>
          </a:p>
        </p:txBody>
      </p:sp>
    </p:spTree>
    <p:extLst>
      <p:ext uri="{BB962C8B-B14F-4D97-AF65-F5344CB8AC3E}">
        <p14:creationId xmlns:p14="http://schemas.microsoft.com/office/powerpoint/2010/main" val="956279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Other Resources </a:t>
            </a:r>
            <a:br>
              <a:rPr lang="en-US" sz="6000" b="1" i="0" cap="all" dirty="0">
                <a:solidFill>
                  <a:schemeClr val="tx2"/>
                </a:solidFill>
                <a:latin typeface="Calibri" panose="020F0502020204030204" pitchFamily="34" charset="0"/>
                <a:cs typeface="Calibri" panose="020F0502020204030204" pitchFamily="34" charset="0"/>
              </a:rPr>
            </a:br>
            <a:r>
              <a:rPr lang="en-US" sz="6000" b="1" i="0" cap="all" dirty="0">
                <a:solidFill>
                  <a:schemeClr val="tx2"/>
                </a:solidFill>
                <a:latin typeface="Calibri" panose="020F0502020204030204" pitchFamily="34" charset="0"/>
                <a:cs typeface="Calibri" panose="020F0502020204030204" pitchFamily="34" charset="0"/>
              </a:rPr>
              <a:t>(also Important)</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TextBox 2">
            <a:extLst>
              <a:ext uri="{FF2B5EF4-FFF2-40B4-BE49-F238E27FC236}">
                <a16:creationId xmlns:a16="http://schemas.microsoft.com/office/drawing/2014/main" id="{159D07E6-6056-426B-800F-DA9C89BA790A}"/>
              </a:ext>
            </a:extLst>
          </p:cNvPr>
          <p:cNvSpPr txBox="1"/>
          <p:nvPr/>
        </p:nvSpPr>
        <p:spPr>
          <a:xfrm>
            <a:off x="221942" y="1345988"/>
            <a:ext cx="4764961" cy="4154984"/>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solidFill>
                  <a:srgbClr val="FF0000"/>
                </a:solidFill>
                <a:latin typeface="Calibri" panose="020F0502020204030204" pitchFamily="34" charset="0"/>
                <a:cs typeface="Calibri" panose="020F0502020204030204" pitchFamily="34" charset="0"/>
              </a:rPr>
              <a:t>STUDENT ACTIVITIES &amp; LEADERSHIP DEVELOPMENT (SALD)</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Calibri" panose="020F0502020204030204" pitchFamily="34" charset="0"/>
                <a:cs typeface="Calibri" panose="020F0502020204030204" pitchFamily="34" charset="0"/>
              </a:rPr>
              <a:t>VETERAN’S PROGRAMS &amp; SERVICES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STUDENT WELLNESS CENTER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latin typeface="Calibri" panose="020F0502020204030204" pitchFamily="34" charset="0"/>
                <a:cs typeface="Calibri" panose="020F0502020204030204" pitchFamily="34" charset="0"/>
              </a:rPr>
              <a:t>OMBUDS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DIVISION OF EXPERIENCE-BASED LEARNING &amp; CAREER EDUCATION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rPr>
              <a:t>PRE-PRO</a:t>
            </a:r>
            <a:r>
              <a:rPr lang="en-US" sz="2400" b="1" dirty="0">
                <a:latin typeface="Calibri" panose="020F0502020204030204" pitchFamily="34" charset="0"/>
                <a:cs typeface="Calibri" panose="020F0502020204030204" pitchFamily="34" charset="0"/>
              </a:rPr>
              <a:t>FESSIONAL ADVISING CENTER (PPAC)</a:t>
            </a:r>
            <a:endParaRPr kumimoji="0" lang="en-US"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9922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STUDENT ACTIVITIES &amp; LEADERSHIP DEVELOPMENT (SALD)</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28DE4C8-7BF2-4167-894D-196B5EAD8CFA}"/>
              </a:ext>
            </a:extLst>
          </p:cNvPr>
          <p:cNvPicPr>
            <a:picLocks noChangeAspect="1"/>
          </p:cNvPicPr>
          <p:nvPr/>
        </p:nvPicPr>
        <p:blipFill rotWithShape="1">
          <a:blip r:embed="rId2"/>
          <a:srcRect l="21250" t="31978" r="21797" b="22959"/>
          <a:stretch/>
        </p:blipFill>
        <p:spPr>
          <a:xfrm>
            <a:off x="1266016" y="107467"/>
            <a:ext cx="9659966" cy="4299372"/>
          </a:xfrm>
          <a:prstGeom prst="rect">
            <a:avLst/>
          </a:prstGeom>
        </p:spPr>
      </p:pic>
    </p:spTree>
    <p:extLst>
      <p:ext uri="{BB962C8B-B14F-4D97-AF65-F5344CB8AC3E}">
        <p14:creationId xmlns:p14="http://schemas.microsoft.com/office/powerpoint/2010/main" val="3015414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77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VETERAN’S PROGRAMS &amp; services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B0B956-2137-41AF-99C1-5EA89AFC472C}"/>
              </a:ext>
            </a:extLst>
          </p:cNvPr>
          <p:cNvPicPr>
            <a:picLocks noChangeAspect="1"/>
          </p:cNvPicPr>
          <p:nvPr/>
        </p:nvPicPr>
        <p:blipFill rotWithShape="1">
          <a:blip r:embed="rId2"/>
          <a:srcRect l="21772" t="27832" r="22597" b="19826"/>
          <a:stretch/>
        </p:blipFill>
        <p:spPr>
          <a:xfrm>
            <a:off x="2243284" y="351562"/>
            <a:ext cx="7381402" cy="3906583"/>
          </a:xfrm>
          <a:prstGeom prst="rect">
            <a:avLst/>
          </a:prstGeom>
        </p:spPr>
      </p:pic>
    </p:spTree>
    <p:extLst>
      <p:ext uri="{BB962C8B-B14F-4D97-AF65-F5344CB8AC3E}">
        <p14:creationId xmlns:p14="http://schemas.microsoft.com/office/powerpoint/2010/main" val="4237299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STUDENT WELLNESS CENTER</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B475A5-56B9-4BDD-8565-8CC6801ACA7D}"/>
              </a:ext>
            </a:extLst>
          </p:cNvPr>
          <p:cNvPicPr>
            <a:picLocks noChangeAspect="1"/>
          </p:cNvPicPr>
          <p:nvPr/>
        </p:nvPicPr>
        <p:blipFill rotWithShape="1">
          <a:blip r:embed="rId2"/>
          <a:srcRect l="21406" t="27221" r="23047" b="22960"/>
          <a:stretch/>
        </p:blipFill>
        <p:spPr>
          <a:xfrm>
            <a:off x="2237854" y="358447"/>
            <a:ext cx="7716291" cy="3892814"/>
          </a:xfrm>
          <a:prstGeom prst="rect">
            <a:avLst/>
          </a:prstGeom>
        </p:spPr>
      </p:pic>
    </p:spTree>
    <p:extLst>
      <p:ext uri="{BB962C8B-B14F-4D97-AF65-F5344CB8AC3E}">
        <p14:creationId xmlns:p14="http://schemas.microsoft.com/office/powerpoint/2010/main" val="3697232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OMBUDS</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5FA60AB-73F5-4E5C-B39E-79C242600CE9}"/>
              </a:ext>
            </a:extLst>
          </p:cNvPr>
          <p:cNvPicPr>
            <a:picLocks noChangeAspect="1"/>
          </p:cNvPicPr>
          <p:nvPr/>
        </p:nvPicPr>
        <p:blipFill rotWithShape="1">
          <a:blip r:embed="rId2"/>
          <a:srcRect l="21484" t="31389" r="22032" b="26528"/>
          <a:stretch/>
        </p:blipFill>
        <p:spPr>
          <a:xfrm>
            <a:off x="1960092" y="679832"/>
            <a:ext cx="8284235" cy="3471854"/>
          </a:xfrm>
          <a:prstGeom prst="rect">
            <a:avLst/>
          </a:prstGeom>
        </p:spPr>
      </p:pic>
    </p:spTree>
    <p:extLst>
      <p:ext uri="{BB962C8B-B14F-4D97-AF65-F5344CB8AC3E}">
        <p14:creationId xmlns:p14="http://schemas.microsoft.com/office/powerpoint/2010/main" val="1415872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8D2AE-D4C3-4BBF-81B7-F54CFBDECFE5}"/>
              </a:ext>
            </a:extLst>
          </p:cNvPr>
          <p:cNvPicPr>
            <a:picLocks noChangeAspect="1"/>
          </p:cNvPicPr>
          <p:nvPr/>
        </p:nvPicPr>
        <p:blipFill>
          <a:blip r:embed="rId2"/>
          <a:stretch>
            <a:fillRect/>
          </a:stretch>
        </p:blipFill>
        <p:spPr>
          <a:xfrm>
            <a:off x="0" y="0"/>
            <a:ext cx="12192000" cy="6858000"/>
          </a:xfrm>
          <a:prstGeom prst="rect">
            <a:avLst/>
          </a:prstGeom>
        </p:spPr>
      </p:pic>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641410"/>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Transfer &amp; Transition advising center</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919E3B0-5CC2-4DBF-9173-F31DD0B6CBED}"/>
              </a:ext>
            </a:extLst>
          </p:cNvPr>
          <p:cNvPicPr>
            <a:picLocks noChangeAspect="1"/>
          </p:cNvPicPr>
          <p:nvPr/>
        </p:nvPicPr>
        <p:blipFill rotWithShape="1">
          <a:blip r:embed="rId3"/>
          <a:srcRect l="22110" t="28336" r="25859" b="20405"/>
          <a:stretch/>
        </p:blipFill>
        <p:spPr>
          <a:xfrm>
            <a:off x="2360574" y="321886"/>
            <a:ext cx="7470852" cy="4140014"/>
          </a:xfrm>
          <a:prstGeom prst="rect">
            <a:avLst/>
          </a:prstGeom>
        </p:spPr>
      </p:pic>
    </p:spTree>
    <p:extLst>
      <p:ext uri="{BB962C8B-B14F-4D97-AF65-F5344CB8AC3E}">
        <p14:creationId xmlns:p14="http://schemas.microsoft.com/office/powerpoint/2010/main" val="1915171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73" name="Straight Connector 72">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1E03C07C-EC05-442E-B84C-B9E0D216B51B}"/>
              </a:ext>
            </a:extLst>
          </p:cNvPr>
          <p:cNvSpPr>
            <a:spLocks noGrp="1"/>
          </p:cNvSpPr>
          <p:nvPr>
            <p:ph type="body" idx="1"/>
          </p:nvPr>
        </p:nvSpPr>
        <p:spPr>
          <a:xfrm>
            <a:off x="4814972" y="735160"/>
            <a:ext cx="6864837" cy="706355"/>
          </a:xfrm>
        </p:spPr>
        <p:txBody>
          <a:bodyPr vert="horz" lIns="91440" tIns="45720" rIns="91440" bIns="45720" rtlCol="0">
            <a:noAutofit/>
          </a:bodyPr>
          <a:lstStyle/>
          <a:p>
            <a:pPr>
              <a:lnSpc>
                <a:spcPct val="114000"/>
              </a:lnSpc>
              <a:spcAft>
                <a:spcPts val="600"/>
              </a:spcAft>
            </a:pPr>
            <a:r>
              <a:rPr lang="en-US" sz="5000" b="1" i="0" dirty="0">
                <a:solidFill>
                  <a:schemeClr val="tx2"/>
                </a:solidFill>
                <a:latin typeface="Calibri" panose="020F0502020204030204" pitchFamily="34" charset="0"/>
                <a:cs typeface="Calibri" panose="020F0502020204030204" pitchFamily="34" charset="0"/>
              </a:rPr>
              <a:t>UHP WELCOME RETREAT: TRADITIONAL</a:t>
            </a:r>
          </a:p>
        </p:txBody>
      </p:sp>
      <p:sp>
        <p:nvSpPr>
          <p:cNvPr id="77" name="Freeform: Shape 76">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7,088 Log Cabin Illustrations, Royalty-Free Vector Graphics &amp; Clip ...">
            <a:extLst>
              <a:ext uri="{FF2B5EF4-FFF2-40B4-BE49-F238E27FC236}">
                <a16:creationId xmlns:a16="http://schemas.microsoft.com/office/drawing/2014/main" id="{88FD40DD-354D-4CA4-887E-B5C9E7CC12F9}"/>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0832" r="13125"/>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sp>
        <p:nvSpPr>
          <p:cNvPr id="79"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1" name="TextBox 10">
            <a:extLst>
              <a:ext uri="{FF2B5EF4-FFF2-40B4-BE49-F238E27FC236}">
                <a16:creationId xmlns:a16="http://schemas.microsoft.com/office/drawing/2014/main" id="{4B432096-4BCB-495F-B39A-04CF564D6CA7}"/>
              </a:ext>
            </a:extLst>
          </p:cNvPr>
          <p:cNvSpPr txBox="1"/>
          <p:nvPr/>
        </p:nvSpPr>
        <p:spPr>
          <a:xfrm>
            <a:off x="5887243" y="2176665"/>
            <a:ext cx="6100762" cy="1754326"/>
          </a:xfrm>
          <a:prstGeom prst="rect">
            <a:avLst/>
          </a:prstGeom>
          <a:noFill/>
        </p:spPr>
        <p:txBody>
          <a:bodyPr wrap="square">
            <a:spAutoFit/>
          </a:bodyPr>
          <a:lstStyle/>
          <a:p>
            <a:r>
              <a:rPr lang="en-US" b="1" dirty="0">
                <a:solidFill>
                  <a:srgbClr val="000000"/>
                </a:solidFill>
                <a:effectLst/>
                <a:latin typeface="Calibri" panose="020F0502020204030204" pitchFamily="34" charset="0"/>
                <a:cs typeface="Calibri" panose="020F0502020204030204" pitchFamily="34" charset="0"/>
              </a:rPr>
              <a:t>“</a:t>
            </a:r>
            <a:r>
              <a:rPr lang="en-US" b="1" dirty="0">
                <a:solidFill>
                  <a:srgbClr val="FF0000"/>
                </a:solidFill>
                <a:latin typeface="Calibri" panose="020F0502020204030204" pitchFamily="34" charset="0"/>
                <a:cs typeface="Calibri" panose="020F0502020204030204" pitchFamily="34" charset="0"/>
              </a:rPr>
              <a:t>The University Honors Program's Welcome Retreat is a tradition that has been going strong for over a decade. Every year, incoming first-year students participate in this overnight experience to form relationships with peers, learn about UC, and have fun!</a:t>
            </a:r>
            <a:r>
              <a:rPr lang="en-US" b="1" dirty="0">
                <a:latin typeface="Calibri" panose="020F0502020204030204" pitchFamily="34" charset="0"/>
                <a:cs typeface="Calibri" panose="020F0502020204030204" pitchFamily="34" charset="0"/>
              </a:rPr>
              <a:t>”</a:t>
            </a:r>
            <a:endParaRPr lang="en-US" b="1" dirty="0">
              <a:effectLst/>
              <a:latin typeface="Calibri" panose="020F0502020204030204" pitchFamily="34" charset="0"/>
              <a:cs typeface="Calibri" panose="020F0502020204030204" pitchFamily="34" charset="0"/>
            </a:endParaRPr>
          </a:p>
          <a:p>
            <a:pPr algn="r"/>
            <a:r>
              <a:rPr lang="en-US" b="1" dirty="0">
                <a:solidFill>
                  <a:srgbClr val="464646"/>
                </a:solidFill>
                <a:latin typeface="Calibri" panose="020F0502020204030204" pitchFamily="34" charset="0"/>
                <a:cs typeface="Calibri" panose="020F0502020204030204" pitchFamily="34" charset="0"/>
              </a:rPr>
              <a:t>-UHP			</a:t>
            </a:r>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072C4F5A-D3C9-4761-9DAD-0B673F302F00}"/>
              </a:ext>
            </a:extLst>
          </p:cNvPr>
          <p:cNvSpPr txBox="1"/>
          <p:nvPr/>
        </p:nvSpPr>
        <p:spPr>
          <a:xfrm>
            <a:off x="5988921" y="4099302"/>
            <a:ext cx="6098958" cy="2339102"/>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BENEFITS:</a:t>
            </a: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Meet and Make Friends!</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Community &amp; Understanding</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Inspiring Presentations &amp; Conversations</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Fun Challenges &amp; Games</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Personal Growth</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Development of Critical Thinking Skills</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Creation of a Reflective, Global, Mindset</a:t>
            </a:r>
            <a:endParaRPr lang="en-US" dirty="0">
              <a:solidFill>
                <a:srgbClr val="46464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64093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8D2AE-D4C3-4BBF-81B7-F54CFBDECFE5}"/>
              </a:ext>
            </a:extLst>
          </p:cNvPr>
          <p:cNvPicPr>
            <a:picLocks noChangeAspect="1"/>
          </p:cNvPicPr>
          <p:nvPr/>
        </p:nvPicPr>
        <p:blipFill>
          <a:blip r:embed="rId2"/>
          <a:stretch>
            <a:fillRect/>
          </a:stretch>
        </p:blipFill>
        <p:spPr>
          <a:xfrm>
            <a:off x="0" y="0"/>
            <a:ext cx="12192000" cy="6858000"/>
          </a:xfrm>
          <a:prstGeom prst="rect">
            <a:avLst/>
          </a:prstGeom>
        </p:spPr>
      </p:pic>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Division of experience-based learning and career education</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8F7B3BF-8668-40EB-B841-48CD3C48DA90}"/>
              </a:ext>
            </a:extLst>
          </p:cNvPr>
          <p:cNvPicPr>
            <a:picLocks noChangeAspect="1"/>
          </p:cNvPicPr>
          <p:nvPr/>
        </p:nvPicPr>
        <p:blipFill rotWithShape="1">
          <a:blip r:embed="rId3"/>
          <a:srcRect l="21876" t="28750" r="22890" b="19078"/>
          <a:stretch/>
        </p:blipFill>
        <p:spPr>
          <a:xfrm>
            <a:off x="2011815" y="151887"/>
            <a:ext cx="8168367" cy="4339922"/>
          </a:xfrm>
          <a:prstGeom prst="rect">
            <a:avLst/>
          </a:prstGeom>
        </p:spPr>
      </p:pic>
    </p:spTree>
    <p:extLst>
      <p:ext uri="{BB962C8B-B14F-4D97-AF65-F5344CB8AC3E}">
        <p14:creationId xmlns:p14="http://schemas.microsoft.com/office/powerpoint/2010/main" val="1402088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49EC5C96-A5B7-48AF-865B-32EA92606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0" name="Straight Connector 9">
            <a:extLst>
              <a:ext uri="{FF2B5EF4-FFF2-40B4-BE49-F238E27FC236}">
                <a16:creationId xmlns:a16="http://schemas.microsoft.com/office/drawing/2014/main" id="{87D3361C-8AD4-4C09-8E01-4332488617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9F8CD012-29F5-45B8-83DF-393C0A213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1999" cy="4562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6">
            <a:extLst>
              <a:ext uri="{FF2B5EF4-FFF2-40B4-BE49-F238E27FC236}">
                <a16:creationId xmlns:a16="http://schemas.microsoft.com/office/drawing/2014/main" id="{D5807261-5AA8-4462-847C-7789D2671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263417"/>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6" name="Rectangle 15">
            <a:extLst>
              <a:ext uri="{FF2B5EF4-FFF2-40B4-BE49-F238E27FC236}">
                <a16:creationId xmlns:a16="http://schemas.microsoft.com/office/drawing/2014/main" id="{5C9F31C1-4E46-4A89-877A-24BBC6D3F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553146"/>
            <a:ext cx="12191999" cy="230485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026D6A-0E1A-44FD-A23B-A321EC2CE859}"/>
              </a:ext>
            </a:extLst>
          </p:cNvPr>
          <p:cNvSpPr txBox="1"/>
          <p:nvPr/>
        </p:nvSpPr>
        <p:spPr>
          <a:xfrm>
            <a:off x="643464" y="5371955"/>
            <a:ext cx="9600863" cy="894704"/>
          </a:xfrm>
          <a:prstGeom prst="rect">
            <a:avLst/>
          </a:prstGeom>
        </p:spPr>
        <p:txBody>
          <a:bodyPr vert="horz" lIns="91440" tIns="45720" rIns="91440" bIns="45720" rtlCol="0" anchor="t">
            <a:normAutofit fontScale="62500" lnSpcReduction="20000"/>
          </a:bodyPr>
          <a:lstStyle/>
          <a:p>
            <a:pPr algn="r" defTabSz="914400">
              <a:lnSpc>
                <a:spcPct val="85000"/>
              </a:lnSpc>
              <a:spcBef>
                <a:spcPct val="0"/>
              </a:spcBef>
              <a:spcAft>
                <a:spcPts val="600"/>
              </a:spcAft>
            </a:pPr>
            <a:r>
              <a:rPr lang="en-US" sz="6000" b="1" cap="all" dirty="0">
                <a:solidFill>
                  <a:schemeClr val="bg2"/>
                </a:solidFill>
                <a:latin typeface="Calibri" panose="020F0502020204030204" pitchFamily="34" charset="0"/>
                <a:ea typeface="+mj-ea"/>
                <a:cs typeface="Calibri" panose="020F0502020204030204" pitchFamily="34" charset="0"/>
              </a:rPr>
              <a:t>Pre-professional advising center (ppac)</a:t>
            </a:r>
          </a:p>
        </p:txBody>
      </p:sp>
      <p:cxnSp>
        <p:nvCxnSpPr>
          <p:cNvPr id="18" name="Straight Connector 17">
            <a:extLst>
              <a:ext uri="{FF2B5EF4-FFF2-40B4-BE49-F238E27FC236}">
                <a16:creationId xmlns:a16="http://schemas.microsoft.com/office/drawing/2014/main" id="{99B864D8-020F-455C-951E-BECB1D7E9E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6178167"/>
            <a:ext cx="102443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7A3444A8-404B-457D-8080-8C57E75B280A}"/>
              </a:ext>
            </a:extLst>
          </p:cNvPr>
          <p:cNvPicPr>
            <a:picLocks noChangeAspect="1"/>
          </p:cNvPicPr>
          <p:nvPr/>
        </p:nvPicPr>
        <p:blipFill rotWithShape="1">
          <a:blip r:embed="rId2"/>
          <a:srcRect l="21752" t="32423" r="29655" b="25369"/>
          <a:stretch/>
        </p:blipFill>
        <p:spPr>
          <a:xfrm>
            <a:off x="1816876" y="270247"/>
            <a:ext cx="8558245" cy="4181475"/>
          </a:xfrm>
          <a:prstGeom prst="rect">
            <a:avLst/>
          </a:prstGeom>
        </p:spPr>
      </p:pic>
    </p:spTree>
    <p:extLst>
      <p:ext uri="{BB962C8B-B14F-4D97-AF65-F5344CB8AC3E}">
        <p14:creationId xmlns:p14="http://schemas.microsoft.com/office/powerpoint/2010/main" val="3922146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Advice for the semester</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TextBox 2">
            <a:extLst>
              <a:ext uri="{FF2B5EF4-FFF2-40B4-BE49-F238E27FC236}">
                <a16:creationId xmlns:a16="http://schemas.microsoft.com/office/drawing/2014/main" id="{FAFFD621-0A7B-4AB5-B621-CE74D7EAB68E}"/>
              </a:ext>
            </a:extLst>
          </p:cNvPr>
          <p:cNvSpPr txBox="1"/>
          <p:nvPr/>
        </p:nvSpPr>
        <p:spPr>
          <a:xfrm>
            <a:off x="-1" y="361103"/>
            <a:ext cx="4977509" cy="6124754"/>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Go to Class </a:t>
            </a:r>
            <a:r>
              <a:rPr lang="en-US" sz="2800" b="1" dirty="0">
                <a:latin typeface="Calibri" panose="020F0502020204030204" pitchFamily="34" charset="0"/>
                <a:cs typeface="Calibri" panose="020F0502020204030204" pitchFamily="34" charset="0"/>
                <a:sym typeface="Wingdings" panose="05000000000000000000" pitchFamily="2" charset="2"/>
              </a:rPr>
              <a:t>: Virtual or In-Person, Attending Class is Crucial to Understanding the Content and Not Falling Behind</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Ask for Help When Needed:</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Professors</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Other Students/Classmates</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Advisors</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Me </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 Study </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Get Involved &amp; Discover Your Interests </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sym typeface="Wingdings" panose="05000000000000000000" pitchFamily="2" charset="2"/>
              </a:rPr>
              <a:t>You Get Out What You Put In  </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718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Next Steps</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4" name="TextBox 3">
            <a:extLst>
              <a:ext uri="{FF2B5EF4-FFF2-40B4-BE49-F238E27FC236}">
                <a16:creationId xmlns:a16="http://schemas.microsoft.com/office/drawing/2014/main" id="{A746EBD4-4F03-48DD-A6C0-6932B7EED606}"/>
              </a:ext>
            </a:extLst>
          </p:cNvPr>
          <p:cNvSpPr txBox="1"/>
          <p:nvPr/>
        </p:nvSpPr>
        <p:spPr>
          <a:xfrm>
            <a:off x="136025" y="354692"/>
            <a:ext cx="4714854" cy="2246769"/>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MEETING #2 </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End of First Week of Classes </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Take Survey: Link Below + Emailed Out</a:t>
            </a:r>
          </a:p>
        </p:txBody>
      </p:sp>
      <p:sp>
        <p:nvSpPr>
          <p:cNvPr id="5" name="TextBox 4">
            <a:extLst>
              <a:ext uri="{FF2B5EF4-FFF2-40B4-BE49-F238E27FC236}">
                <a16:creationId xmlns:a16="http://schemas.microsoft.com/office/drawing/2014/main" id="{F2790406-B032-424B-AD62-4F0E8B13B03A}"/>
              </a:ext>
            </a:extLst>
          </p:cNvPr>
          <p:cNvSpPr txBox="1"/>
          <p:nvPr/>
        </p:nvSpPr>
        <p:spPr>
          <a:xfrm>
            <a:off x="7256527" y="4920709"/>
            <a:ext cx="4714854"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MEETING #3</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End of October</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Availability Survey Will be Sent Ahead of Time </a:t>
            </a:r>
          </a:p>
        </p:txBody>
      </p:sp>
      <p:sp>
        <p:nvSpPr>
          <p:cNvPr id="6" name="TextBox 5">
            <a:extLst>
              <a:ext uri="{FF2B5EF4-FFF2-40B4-BE49-F238E27FC236}">
                <a16:creationId xmlns:a16="http://schemas.microsoft.com/office/drawing/2014/main" id="{4D1DEBB4-9F61-4FD9-BC9B-F5F679B6A649}"/>
              </a:ext>
            </a:extLst>
          </p:cNvPr>
          <p:cNvSpPr txBox="1"/>
          <p:nvPr/>
        </p:nvSpPr>
        <p:spPr>
          <a:xfrm>
            <a:off x="220619" y="4843803"/>
            <a:ext cx="4714854" cy="144655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COMMUNICATION</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Join the GroupMe</a:t>
            </a:r>
            <a:r>
              <a:rPr lang="en-US" sz="2800" dirty="0"/>
              <a:t>:</a:t>
            </a:r>
          </a:p>
          <a:p>
            <a:pPr marL="742950" lvl="1" indent="-285750">
              <a:buFont typeface="Arial" panose="020B0604020202020204" pitchFamily="34" charset="0"/>
              <a:buChar char="•"/>
            </a:pPr>
            <a:endParaRPr lang="en-US" sz="3200" dirty="0"/>
          </a:p>
        </p:txBody>
      </p:sp>
      <p:sp>
        <p:nvSpPr>
          <p:cNvPr id="17" name="TextBox 16">
            <a:extLst>
              <a:ext uri="{FF2B5EF4-FFF2-40B4-BE49-F238E27FC236}">
                <a16:creationId xmlns:a16="http://schemas.microsoft.com/office/drawing/2014/main" id="{0982D04D-8BA9-4964-AE2E-1F9482902C6F}"/>
              </a:ext>
            </a:extLst>
          </p:cNvPr>
          <p:cNvSpPr txBox="1"/>
          <p:nvPr/>
        </p:nvSpPr>
        <p:spPr>
          <a:xfrm>
            <a:off x="220619" y="5782484"/>
            <a:ext cx="4681687" cy="954107"/>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2"/>
              </a:rPr>
              <a:t>https://groupme.com/join_group/61372157/okxVyy5z</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endParaRPr lang="en-US" sz="16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E3C1B93C-22C5-4695-BBEE-E07FB0EC55E0}"/>
              </a:ext>
            </a:extLst>
          </p:cNvPr>
          <p:cNvSpPr txBox="1"/>
          <p:nvPr/>
        </p:nvSpPr>
        <p:spPr>
          <a:xfrm>
            <a:off x="220619" y="2500376"/>
            <a:ext cx="4681688" cy="2246769"/>
          </a:xfrm>
          <a:prstGeom prst="rect">
            <a:avLst/>
          </a:prstGeom>
          <a:noFill/>
        </p:spPr>
        <p:txBody>
          <a:bodyPr wrap="square">
            <a:spAutoFit/>
          </a:bodyPr>
          <a:lstStyle/>
          <a:p>
            <a:r>
              <a:rPr lang="en-US" sz="2800" dirty="0">
                <a:hlinkClick r:id="rId3"/>
              </a:rPr>
              <a:t>https://docs.google.com/forms/d/e/1FAIpQLSew9itGH0rP2MWe8evIEMg43GWr5kw5mBCKTP8fD_MhtlDAoQ/viewform?usp=sf_link</a:t>
            </a:r>
            <a:r>
              <a:rPr lang="en-US" sz="2800" dirty="0"/>
              <a:t> </a:t>
            </a:r>
          </a:p>
        </p:txBody>
      </p:sp>
      <p:pic>
        <p:nvPicPr>
          <p:cNvPr id="5122" name="Picture 2" descr="Pumpkin Clip Art | Pumpkin clipart, Pumpkin images, Pumpkin">
            <a:extLst>
              <a:ext uri="{FF2B5EF4-FFF2-40B4-BE49-F238E27FC236}">
                <a16:creationId xmlns:a16="http://schemas.microsoft.com/office/drawing/2014/main" id="{8F3006A3-30E6-454F-991F-D4DE90A0A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5272" y="4163627"/>
            <a:ext cx="1906728" cy="1906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928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Questions</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78697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6D7B16-A7CF-4A7A-8978-F89960A4B0D3}"/>
              </a:ext>
            </a:extLst>
          </p:cNvPr>
          <p:cNvSpPr txBox="1"/>
          <p:nvPr/>
        </p:nvSpPr>
        <p:spPr>
          <a:xfrm>
            <a:off x="308919" y="271849"/>
            <a:ext cx="4621427" cy="1015663"/>
          </a:xfrm>
          <a:prstGeom prst="rect">
            <a:avLst/>
          </a:prstGeom>
          <a:noFill/>
        </p:spPr>
        <p:txBody>
          <a:bodyPr wrap="square" rtlCol="0">
            <a:spAutoFit/>
          </a:bodyPr>
          <a:lstStyle/>
          <a:p>
            <a:r>
              <a:rPr lang="en-US" sz="6000" b="1" dirty="0">
                <a:latin typeface="Calibri" panose="020F0502020204030204" pitchFamily="34" charset="0"/>
                <a:cs typeface="Calibri" panose="020F0502020204030204" pitchFamily="34" charset="0"/>
              </a:rPr>
              <a:t>SOURCES</a:t>
            </a:r>
          </a:p>
        </p:txBody>
      </p:sp>
      <p:sp>
        <p:nvSpPr>
          <p:cNvPr id="3" name="TextBox 2">
            <a:extLst>
              <a:ext uri="{FF2B5EF4-FFF2-40B4-BE49-F238E27FC236}">
                <a16:creationId xmlns:a16="http://schemas.microsoft.com/office/drawing/2014/main" id="{F9E793E6-ABA6-4336-A846-DB255B02244C}"/>
              </a:ext>
            </a:extLst>
          </p:cNvPr>
          <p:cNvSpPr txBox="1"/>
          <p:nvPr/>
        </p:nvSpPr>
        <p:spPr>
          <a:xfrm>
            <a:off x="308919" y="1287512"/>
            <a:ext cx="9873685" cy="612475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IMAGES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UC Bearcat: </a:t>
            </a:r>
            <a:r>
              <a:rPr lang="en-US" dirty="0">
                <a:latin typeface="Calibri" panose="020F0502020204030204" pitchFamily="34" charset="0"/>
                <a:cs typeface="Calibri" panose="020F0502020204030204" pitchFamily="34" charset="0"/>
                <a:hlinkClick r:id="rId2"/>
              </a:rPr>
              <a:t>https://www.collegiateparent.com/university-enews/resource-of-the-month-dean-of-students-office/</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UC Logo: </a:t>
            </a:r>
            <a:r>
              <a:rPr lang="en-US" dirty="0">
                <a:hlinkClick r:id="rId3"/>
              </a:rPr>
              <a:t>https://www.53.com/content/fifth-third/en/personal-banking/about/sponsorships/college-sponsorships.html</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Camping Tent: </a:t>
            </a:r>
            <a:r>
              <a:rPr lang="en-US" dirty="0">
                <a:latin typeface="Calibri" panose="020F0502020204030204" pitchFamily="34" charset="0"/>
                <a:cs typeface="Calibri" panose="020F0502020204030204" pitchFamily="34" charset="0"/>
                <a:hlinkClick r:id="rId4"/>
              </a:rPr>
              <a:t>https://www.kindpng.com/imgv/mJRRih_smore-camping-campsite-outdoor-recreation-tent-outdoor-camping/</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Cabin: </a:t>
            </a:r>
            <a:r>
              <a:rPr lang="en-US" dirty="0">
                <a:latin typeface="Calibri" panose="020F0502020204030204" pitchFamily="34" charset="0"/>
                <a:cs typeface="Calibri" panose="020F0502020204030204" pitchFamily="34" charset="0"/>
                <a:hlinkClick r:id="rId5"/>
              </a:rPr>
              <a:t>https://www.istockphoto.com/illustrations/log-cabin?mediatype=illustration&amp;phrase=log%20cabin&amp;sort=mostpopular</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Laptop: </a:t>
            </a:r>
            <a:r>
              <a:rPr lang="en-US" dirty="0">
                <a:latin typeface="Calibri" panose="020F0502020204030204" pitchFamily="34" charset="0"/>
                <a:cs typeface="Calibri" panose="020F0502020204030204" pitchFamily="34" charset="0"/>
                <a:hlinkClick r:id="rId6"/>
              </a:rPr>
              <a:t>https://www.pngitem.com/middle/hhihRRb_laptop-cartoon-transparent-background-laptop-clipart-hd-png/</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Lucifer Promo: </a:t>
            </a:r>
            <a:r>
              <a:rPr lang="en-US" dirty="0">
                <a:hlinkClick r:id="rId7"/>
              </a:rPr>
              <a:t>https://www.tvguide.com/tvshows/lucifer/781745/</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All Might: </a:t>
            </a:r>
            <a:r>
              <a:rPr lang="en-US" dirty="0">
                <a:hlinkClick r:id="rId8"/>
              </a:rPr>
              <a:t>https://www.pngitem.com/so/all-might/</a:t>
            </a:r>
            <a:endParaRPr lang="en-US" dirty="0"/>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Plumbob: </a:t>
            </a:r>
            <a:r>
              <a:rPr lang="en-US" dirty="0">
                <a:hlinkClick r:id="rId9"/>
              </a:rPr>
              <a:t>https://www.pinclipart.com/maxpin/bbRxoJ/</a:t>
            </a:r>
            <a:r>
              <a:rPr lang="en-US" dirty="0"/>
              <a:t> </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Pumpkin: </a:t>
            </a:r>
            <a:r>
              <a:rPr lang="en-US" dirty="0">
                <a:hlinkClick r:id="rId10"/>
              </a:rPr>
              <a:t>https://www.pinterest.com/pin/406661041327700020/</a:t>
            </a:r>
            <a:endParaRPr lang="en-US" dirty="0"/>
          </a:p>
          <a:p>
            <a:pPr marL="285750" indent="-285750">
              <a:buFont typeface="Arial" panose="020B0604020202020204" pitchFamily="34" charset="0"/>
              <a:buChar char="•"/>
            </a:pPr>
            <a:r>
              <a:rPr lang="en-US" dirty="0"/>
              <a:t>NightRide Van: </a:t>
            </a:r>
            <a:r>
              <a:rPr lang="en-US" dirty="0">
                <a:hlinkClick r:id="rId11"/>
              </a:rPr>
              <a:t>https://twitter.com/ucnightride?lang=en</a:t>
            </a:r>
            <a:endParaRPr lang="en-US" dirty="0"/>
          </a:p>
          <a:p>
            <a:pPr marL="285750" indent="-285750">
              <a:buFont typeface="Arial" panose="020B0604020202020204" pitchFamily="34" charset="0"/>
              <a:buChar char="•"/>
            </a:pPr>
            <a:r>
              <a:rPr lang="en-US" dirty="0"/>
              <a:t>UC Shuttle: </a:t>
            </a:r>
            <a:r>
              <a:rPr lang="en-US" dirty="0">
                <a:hlinkClick r:id="rId12"/>
              </a:rPr>
              <a:t>https://ucdirectory.uc.edu/StudentPlanner/Getting_Around_Campus.pdf</a:t>
            </a:r>
            <a:endParaRPr lang="en-US" dirty="0"/>
          </a:p>
          <a:p>
            <a:endParaRPr lang="en-US" dirty="0"/>
          </a:p>
          <a:p>
            <a:endParaRPr lang="en-US" sz="20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EB742D0-5FD1-4E11-9493-C433C05086E9}"/>
              </a:ext>
            </a:extLst>
          </p:cNvPr>
          <p:cNvSpPr txBox="1"/>
          <p:nvPr/>
        </p:nvSpPr>
        <p:spPr>
          <a:xfrm>
            <a:off x="0" y="6274055"/>
            <a:ext cx="11159231" cy="461665"/>
          </a:xfrm>
          <a:prstGeom prst="rect">
            <a:avLst/>
          </a:prstGeom>
          <a:noFill/>
        </p:spPr>
        <p:txBody>
          <a:bodyPr wrap="square">
            <a:spAutoFit/>
          </a:bodyPr>
          <a:lstStyle/>
          <a:p>
            <a:r>
              <a:rPr lang="en-US" sz="2400" b="1" dirty="0">
                <a:latin typeface="Calibri" panose="020F0502020204030204" pitchFamily="34" charset="0"/>
                <a:cs typeface="Calibri" panose="020F0502020204030204" pitchFamily="34" charset="0"/>
              </a:rPr>
              <a:t>Resource Information Based on Training Info. From the UC Learning Commons</a:t>
            </a:r>
          </a:p>
        </p:txBody>
      </p:sp>
    </p:spTree>
    <p:extLst>
      <p:ext uri="{BB962C8B-B14F-4D97-AF65-F5344CB8AC3E}">
        <p14:creationId xmlns:p14="http://schemas.microsoft.com/office/powerpoint/2010/main" val="1171961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137" name="Straight Connector 136">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Shape 140">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a:extLst>
              <a:ext uri="{FF2B5EF4-FFF2-40B4-BE49-F238E27FC236}">
                <a16:creationId xmlns:a16="http://schemas.microsoft.com/office/drawing/2014/main" id="{88FD40DD-354D-4CA4-887E-B5C9E7CC12F9}"/>
              </a:ext>
            </a:extLst>
          </p:cNvPr>
          <p:cNvPicPr>
            <a:picLocks noChangeAspect="1" noChangeArrowheads="1"/>
          </p:cNvPicPr>
          <p:nvPr/>
        </p:nvPicPr>
        <p:blipFill rotWithShape="1">
          <a:blip r:embed="rId2"/>
          <a:srcRect l="28897" r="28709" b="-1"/>
          <a:stretch/>
        </p:blipFill>
        <p:spPr bwMode="auto">
          <a:xfrm>
            <a:off x="1" y="10"/>
            <a:ext cx="5215066" cy="6857990"/>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a:noFill/>
          <a:extLst>
            <a:ext uri="{909E8E84-426E-40DD-AFC4-6F175D3DCCD1}">
              <a14:hiddenFill xmlns:a14="http://schemas.microsoft.com/office/drawing/2010/main">
                <a:solidFill>
                  <a:srgbClr val="FFFFFF"/>
                </a:solidFill>
              </a14:hiddenFill>
            </a:ext>
          </a:extLst>
        </p:spPr>
      </p:pic>
      <p:sp>
        <p:nvSpPr>
          <p:cNvPr id="143"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pic>
        <p:nvPicPr>
          <p:cNvPr id="4" name="Picture 3">
            <a:extLst>
              <a:ext uri="{FF2B5EF4-FFF2-40B4-BE49-F238E27FC236}">
                <a16:creationId xmlns:a16="http://schemas.microsoft.com/office/drawing/2014/main" id="{AC00B731-8B15-4AB0-93A0-914A6A4DE176}"/>
              </a:ext>
            </a:extLst>
          </p:cNvPr>
          <p:cNvPicPr>
            <a:picLocks noChangeAspect="1"/>
          </p:cNvPicPr>
          <p:nvPr/>
        </p:nvPicPr>
        <p:blipFill rotWithShape="1">
          <a:blip r:embed="rId3"/>
          <a:srcRect t="-1170" r="4227"/>
          <a:stretch/>
        </p:blipFill>
        <p:spPr>
          <a:xfrm>
            <a:off x="957272" y="1062681"/>
            <a:ext cx="3379950" cy="2550293"/>
          </a:xfrm>
          <a:prstGeom prst="rect">
            <a:avLst/>
          </a:prstGeom>
        </p:spPr>
      </p:pic>
      <p:sp>
        <p:nvSpPr>
          <p:cNvPr id="22" name="Text Placeholder 2">
            <a:extLst>
              <a:ext uri="{FF2B5EF4-FFF2-40B4-BE49-F238E27FC236}">
                <a16:creationId xmlns:a16="http://schemas.microsoft.com/office/drawing/2014/main" id="{E0223B4D-FB21-45C2-9804-F2B176F6D3BC}"/>
              </a:ext>
            </a:extLst>
          </p:cNvPr>
          <p:cNvSpPr>
            <a:spLocks noGrp="1"/>
          </p:cNvSpPr>
          <p:nvPr>
            <p:ph type="body" idx="1"/>
          </p:nvPr>
        </p:nvSpPr>
        <p:spPr>
          <a:xfrm>
            <a:off x="4814972" y="735160"/>
            <a:ext cx="6864837" cy="706355"/>
          </a:xfrm>
        </p:spPr>
        <p:txBody>
          <a:bodyPr vert="horz" lIns="91440" tIns="45720" rIns="91440" bIns="45720" rtlCol="0">
            <a:noAutofit/>
          </a:bodyPr>
          <a:lstStyle/>
          <a:p>
            <a:pPr>
              <a:lnSpc>
                <a:spcPct val="114000"/>
              </a:lnSpc>
              <a:spcAft>
                <a:spcPts val="600"/>
              </a:spcAft>
            </a:pPr>
            <a:r>
              <a:rPr lang="en-US" sz="5000" b="1" i="0" dirty="0">
                <a:solidFill>
                  <a:schemeClr val="tx2"/>
                </a:solidFill>
                <a:latin typeface="Calibri" panose="020F0502020204030204" pitchFamily="34" charset="0"/>
                <a:cs typeface="Calibri" panose="020F0502020204030204" pitchFamily="34" charset="0"/>
              </a:rPr>
              <a:t>UHP WELCOME RETREAT: DIGITAL</a:t>
            </a:r>
          </a:p>
        </p:txBody>
      </p:sp>
      <p:sp>
        <p:nvSpPr>
          <p:cNvPr id="26" name="TextBox 25">
            <a:extLst>
              <a:ext uri="{FF2B5EF4-FFF2-40B4-BE49-F238E27FC236}">
                <a16:creationId xmlns:a16="http://schemas.microsoft.com/office/drawing/2014/main" id="{BBE37A8B-42B2-4C0E-AB1D-37B8D4CF2053}"/>
              </a:ext>
            </a:extLst>
          </p:cNvPr>
          <p:cNvSpPr txBox="1"/>
          <p:nvPr/>
        </p:nvSpPr>
        <p:spPr>
          <a:xfrm>
            <a:off x="5768202" y="2112012"/>
            <a:ext cx="6098958" cy="1200329"/>
          </a:xfrm>
          <a:prstGeom prst="rect">
            <a:avLst/>
          </a:prstGeom>
          <a:noFill/>
        </p:spPr>
        <p:txBody>
          <a:bodyPr wrap="square">
            <a:spAutoFit/>
          </a:bodyPr>
          <a:lstStyle/>
          <a:p>
            <a:r>
              <a:rPr lang="en-US" b="1" dirty="0">
                <a:solidFill>
                  <a:srgbClr val="464646"/>
                </a:solidFill>
                <a:effectLst/>
                <a:latin typeface="Calibri" panose="020F0502020204030204" pitchFamily="34" charset="0"/>
                <a:cs typeface="Calibri" panose="020F0502020204030204" pitchFamily="34" charset="0"/>
              </a:rPr>
              <a:t>"</a:t>
            </a:r>
            <a:r>
              <a:rPr lang="en-US" b="1" dirty="0">
                <a:solidFill>
                  <a:srgbClr val="FF0000"/>
                </a:solidFill>
                <a:effectLst/>
                <a:latin typeface="Calibri" panose="020F0502020204030204" pitchFamily="34" charset="0"/>
                <a:cs typeface="Calibri" panose="020F0502020204030204" pitchFamily="34" charset="0"/>
              </a:rPr>
              <a:t>Small groups made meeting people very easy. It was a great introduction to the kinds of cooperation we will need in the honors program.</a:t>
            </a:r>
            <a:r>
              <a:rPr lang="en-US" b="1" dirty="0">
                <a:solidFill>
                  <a:srgbClr val="464646"/>
                </a:solidFill>
                <a:effectLst/>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a:p>
            <a:pPr algn="r"/>
            <a:r>
              <a:rPr lang="en-US" b="1" dirty="0">
                <a:solidFill>
                  <a:srgbClr val="464646"/>
                </a:solidFill>
                <a:effectLst/>
                <a:latin typeface="Calibri" panose="020F0502020204030204" pitchFamily="34" charset="0"/>
                <a:cs typeface="Calibri" panose="020F0502020204030204" pitchFamily="34" charset="0"/>
              </a:rPr>
              <a:t>-Welcome Retreat Attendee (In-Person)</a:t>
            </a:r>
            <a:endParaRPr lang="en-US"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1BBF9FF-4421-4917-B2F3-D2A932066C22}"/>
              </a:ext>
            </a:extLst>
          </p:cNvPr>
          <p:cNvSpPr txBox="1"/>
          <p:nvPr/>
        </p:nvSpPr>
        <p:spPr>
          <a:xfrm>
            <a:off x="5988921" y="3783738"/>
            <a:ext cx="6098958" cy="2339102"/>
          </a:xfrm>
          <a:prstGeom prst="rect">
            <a:avLst/>
          </a:prstGeom>
          <a:noFill/>
        </p:spPr>
        <p:txBody>
          <a:bodyPr wrap="square">
            <a:spAutoFit/>
          </a:bodyPr>
          <a:lstStyle/>
          <a:p>
            <a:r>
              <a:rPr lang="en-US" sz="2000" b="1" dirty="0">
                <a:latin typeface="Calibri" panose="020F0502020204030204" pitchFamily="34" charset="0"/>
                <a:cs typeface="Calibri" panose="020F0502020204030204" pitchFamily="34" charset="0"/>
              </a:rPr>
              <a:t>GOALS:</a:t>
            </a: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Meet and Make Friends!</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Foster Community &amp; Understanding</a:t>
            </a:r>
            <a:endParaRPr lang="en-US"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Creation of a Reflective, Global, Mindset</a:t>
            </a:r>
          </a:p>
          <a:p>
            <a:pPr>
              <a:buFont typeface="Arial" panose="020B0604020202020204" pitchFamily="34" charset="0"/>
              <a:buChar char="•"/>
            </a:pPr>
            <a:r>
              <a:rPr lang="en-US" b="1" dirty="0">
                <a:solidFill>
                  <a:srgbClr val="464646"/>
                </a:solidFill>
                <a:latin typeface="Calibri" panose="020F0502020204030204" pitchFamily="34" charset="0"/>
                <a:cs typeface="Calibri" panose="020F0502020204030204" pitchFamily="34" charset="0"/>
              </a:rPr>
              <a:t>Meet People Outside of &amp; Within Your Major</a:t>
            </a:r>
            <a:endParaRPr lang="en-US" b="1" dirty="0">
              <a:solidFill>
                <a:srgbClr val="464646"/>
              </a:solidFill>
              <a:effectLst/>
              <a:latin typeface="Calibri" panose="020F0502020204030204" pitchFamily="34" charset="0"/>
              <a:cs typeface="Calibri" panose="020F0502020204030204" pitchFamily="34" charset="0"/>
            </a:endParaRPr>
          </a:p>
          <a:p>
            <a:pPr>
              <a:buFont typeface="Arial" panose="020B0604020202020204" pitchFamily="34" charset="0"/>
              <a:buChar char="•"/>
            </a:pPr>
            <a:r>
              <a:rPr lang="en-US" b="1" dirty="0">
                <a:solidFill>
                  <a:srgbClr val="464646"/>
                </a:solidFill>
                <a:latin typeface="Calibri" panose="020F0502020204030204" pitchFamily="34" charset="0"/>
                <a:cs typeface="Calibri" panose="020F0502020204030204" pitchFamily="34" charset="0"/>
              </a:rPr>
              <a:t>Contacts &amp; Conversation </a:t>
            </a:r>
          </a:p>
          <a:p>
            <a:pPr lvl="1">
              <a:buFont typeface="Arial" panose="020B0604020202020204" pitchFamily="34" charset="0"/>
              <a:buChar char="•"/>
            </a:pPr>
            <a:r>
              <a:rPr lang="en-US" b="1" dirty="0">
                <a:solidFill>
                  <a:srgbClr val="464646"/>
                </a:solidFill>
                <a:effectLst/>
                <a:latin typeface="Calibri" panose="020F0502020204030204" pitchFamily="34" charset="0"/>
                <a:cs typeface="Calibri" panose="020F0502020204030204" pitchFamily="34" charset="0"/>
              </a:rPr>
              <a:t>“</a:t>
            </a:r>
            <a:r>
              <a:rPr lang="en-US" b="1" dirty="0">
                <a:solidFill>
                  <a:srgbClr val="464646"/>
                </a:solidFill>
                <a:latin typeface="Calibri" panose="020F0502020204030204" pitchFamily="34" charset="0"/>
                <a:cs typeface="Calibri" panose="020F0502020204030204" pitchFamily="34" charset="0"/>
              </a:rPr>
              <a:t>Official &amp; Fun” Conversations in the GroupMe</a:t>
            </a:r>
          </a:p>
          <a:p>
            <a:pPr lvl="1">
              <a:buFont typeface="Arial" panose="020B0604020202020204" pitchFamily="34" charset="0"/>
              <a:buChar char="•"/>
            </a:pPr>
            <a:endParaRPr lang="en-US" b="1" dirty="0">
              <a:solidFill>
                <a:srgbClr val="46464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7065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Introductions</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077577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CEA861C5-3CE8-4AD0-925C-836509B2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73" name="Straight Connector 72">
            <a:extLst>
              <a:ext uri="{FF2B5EF4-FFF2-40B4-BE49-F238E27FC236}">
                <a16:creationId xmlns:a16="http://schemas.microsoft.com/office/drawing/2014/main" id="{EDB3FAAF-5FDF-4576-8E8B-8BE25DB82AB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E422CB-EBC9-4703-870C-8981A495893A}"/>
              </a:ext>
            </a:extLst>
          </p:cNvPr>
          <p:cNvSpPr>
            <a:spLocks noGrp="1"/>
          </p:cNvSpPr>
          <p:nvPr>
            <p:ph type="title"/>
          </p:nvPr>
        </p:nvSpPr>
        <p:spPr>
          <a:xfrm>
            <a:off x="694025" y="1143294"/>
            <a:ext cx="5422969" cy="1056982"/>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Who Am I?</a:t>
            </a:r>
          </a:p>
        </p:txBody>
      </p:sp>
      <p:sp>
        <p:nvSpPr>
          <p:cNvPr id="77" name="Freeform 6">
            <a:extLst>
              <a:ext uri="{FF2B5EF4-FFF2-40B4-BE49-F238E27FC236}">
                <a16:creationId xmlns:a16="http://schemas.microsoft.com/office/drawing/2014/main" id="{D3686B33-4E07-4542-8F02-1876C8359B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79" name="Freeform: Shape 78">
            <a:extLst>
              <a:ext uri="{FF2B5EF4-FFF2-40B4-BE49-F238E27FC236}">
                <a16:creationId xmlns:a16="http://schemas.microsoft.com/office/drawing/2014/main" id="{5D44B584-65A7-4029-A075-505AA5EAE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48333" y="0"/>
            <a:ext cx="5443666" cy="6858000"/>
          </a:xfrm>
          <a:custGeom>
            <a:avLst/>
            <a:gdLst>
              <a:gd name="connsiteX0" fmla="*/ 0 w 5443666"/>
              <a:gd name="connsiteY0" fmla="*/ 0 h 6845983"/>
              <a:gd name="connsiteX1" fmla="*/ 3595564 w 5443666"/>
              <a:gd name="connsiteY1" fmla="*/ 0 h 6845983"/>
              <a:gd name="connsiteX2" fmla="*/ 3746607 w 5443666"/>
              <a:gd name="connsiteY2" fmla="*/ 118697 h 6845983"/>
              <a:gd name="connsiteX3" fmla="*/ 5443666 w 5443666"/>
              <a:gd name="connsiteY3" fmla="*/ 3717234 h 6845983"/>
              <a:gd name="connsiteX4" fmla="*/ 4378763 w 5443666"/>
              <a:gd name="connsiteY4" fmla="*/ 6683615 h 6845983"/>
              <a:gd name="connsiteX5" fmla="*/ 4238117 w 5443666"/>
              <a:gd name="connsiteY5" fmla="*/ 6845983 h 6845983"/>
              <a:gd name="connsiteX6" fmla="*/ 0 w 5443666"/>
              <a:gd name="connsiteY6" fmla="*/ 6845983 h 68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3666" h="6845983">
                <a:moveTo>
                  <a:pt x="0" y="0"/>
                </a:moveTo>
                <a:lnTo>
                  <a:pt x="3595564" y="0"/>
                </a:lnTo>
                <a:lnTo>
                  <a:pt x="3746607" y="118697"/>
                </a:lnTo>
                <a:cubicBezTo>
                  <a:pt x="4783044" y="974041"/>
                  <a:pt x="5443666" y="2268489"/>
                  <a:pt x="5443666" y="3717234"/>
                </a:cubicBezTo>
                <a:cubicBezTo>
                  <a:pt x="5443666" y="4844036"/>
                  <a:pt x="5044030" y="5877498"/>
                  <a:pt x="4378763" y="6683615"/>
                </a:cubicBezTo>
                <a:lnTo>
                  <a:pt x="4238117" y="6845983"/>
                </a:lnTo>
                <a:lnTo>
                  <a:pt x="0" y="684598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Ashlyn Stephens">
            <a:extLst>
              <a:ext uri="{FF2B5EF4-FFF2-40B4-BE49-F238E27FC236}">
                <a16:creationId xmlns:a16="http://schemas.microsoft.com/office/drawing/2014/main" id="{300ECB47-C57E-4B8F-AE39-462B7BF051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1" b="4003"/>
          <a:stretch/>
        </p:blipFill>
        <p:spPr bwMode="auto">
          <a:xfrm>
            <a:off x="6976926" y="0"/>
            <a:ext cx="5215074" cy="6858000"/>
          </a:xfrm>
          <a:custGeom>
            <a:avLst/>
            <a:gdLst/>
            <a:ahLst/>
            <a:cxnLst/>
            <a:rect l="l" t="t" r="r" b="b"/>
            <a:pathLst>
              <a:path w="5215066" h="6858000">
                <a:moveTo>
                  <a:pt x="2017353" y="0"/>
                </a:moveTo>
                <a:lnTo>
                  <a:pt x="5215066" y="0"/>
                </a:lnTo>
                <a:lnTo>
                  <a:pt x="5215066" y="6858000"/>
                </a:lnTo>
                <a:lnTo>
                  <a:pt x="1292431" y="6858000"/>
                </a:lnTo>
                <a:lnTo>
                  <a:pt x="1012702" y="6549681"/>
                </a:lnTo>
                <a:cubicBezTo>
                  <a:pt x="380046" y="5781733"/>
                  <a:pt x="0" y="4797206"/>
                  <a:pt x="0" y="3723759"/>
                </a:cubicBezTo>
                <a:cubicBezTo>
                  <a:pt x="0" y="2190263"/>
                  <a:pt x="775604" y="838237"/>
                  <a:pt x="1955279" y="39865"/>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81C59C-84AB-4649-A20C-E5F65A39CB43}"/>
              </a:ext>
            </a:extLst>
          </p:cNvPr>
          <p:cNvSpPr txBox="1"/>
          <p:nvPr/>
        </p:nvSpPr>
        <p:spPr>
          <a:xfrm>
            <a:off x="500220" y="2200276"/>
            <a:ext cx="4714854" cy="3970318"/>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NAME: </a:t>
            </a:r>
            <a:r>
              <a:rPr lang="en-US" sz="2800" dirty="0">
                <a:solidFill>
                  <a:srgbClr val="FF0000"/>
                </a:solidFill>
                <a:latin typeface="Calibri" panose="020F0502020204030204" pitchFamily="34" charset="0"/>
                <a:cs typeface="Calibri" panose="020F0502020204030204" pitchFamily="34" charset="0"/>
              </a:rPr>
              <a:t>Ashlyn Stephens</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YEAR &amp; MAJOR: </a:t>
            </a:r>
            <a:r>
              <a:rPr lang="en-US" sz="2800" dirty="0">
                <a:latin typeface="Calibri" panose="020F0502020204030204" pitchFamily="34" charset="0"/>
                <a:cs typeface="Calibri" panose="020F0502020204030204" pitchFamily="34" charset="0"/>
              </a:rPr>
              <a:t>4</a:t>
            </a:r>
            <a:r>
              <a:rPr lang="en-US" sz="2800" baseline="30000" dirty="0">
                <a:latin typeface="Calibri" panose="020F0502020204030204" pitchFamily="34" charset="0"/>
                <a:cs typeface="Calibri" panose="020F0502020204030204" pitchFamily="34" charset="0"/>
              </a:rPr>
              <a:t>th</a:t>
            </a:r>
            <a:r>
              <a:rPr lang="en-US" sz="2800" dirty="0">
                <a:latin typeface="Calibri" panose="020F0502020204030204" pitchFamily="34" charset="0"/>
                <a:cs typeface="Calibri" panose="020F0502020204030204" pitchFamily="34" charset="0"/>
              </a:rPr>
              <a:t> Year Middle Childhood Education Major</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MINOR: </a:t>
            </a:r>
            <a:r>
              <a:rPr lang="en-US" sz="2800" dirty="0">
                <a:latin typeface="Calibri" panose="020F0502020204030204" pitchFamily="34" charset="0"/>
                <a:cs typeface="Calibri" panose="020F0502020204030204" pitchFamily="34" charset="0"/>
              </a:rPr>
              <a:t>History</a:t>
            </a:r>
          </a:p>
          <a:p>
            <a:pPr marL="742950" lvl="1"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CERT: </a:t>
            </a:r>
            <a:r>
              <a:rPr lang="en-US" sz="2800" dirty="0">
                <a:latin typeface="Calibri" panose="020F0502020204030204" pitchFamily="34" charset="0"/>
                <a:cs typeface="Calibri" panose="020F0502020204030204" pitchFamily="34" charset="0"/>
              </a:rPr>
              <a:t>Digital Learning Design</a:t>
            </a:r>
          </a:p>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PET(S): </a:t>
            </a:r>
            <a:r>
              <a:rPr lang="en-US" sz="2800" dirty="0">
                <a:solidFill>
                  <a:srgbClr val="FF0000"/>
                </a:solidFill>
                <a:latin typeface="Calibri" panose="020F0502020204030204" pitchFamily="34" charset="0"/>
                <a:cs typeface="Calibri" panose="020F0502020204030204" pitchFamily="34" charset="0"/>
              </a:rPr>
              <a:t>None Currently</a:t>
            </a:r>
          </a:p>
          <a:p>
            <a:pPr marL="742950" lvl="1" indent="-285750">
              <a:buFont typeface="Arial" panose="020B0604020202020204" pitchFamily="34" charset="0"/>
              <a:buChar char="•"/>
            </a:pPr>
            <a:r>
              <a:rPr lang="en-US" sz="2800" dirty="0">
                <a:solidFill>
                  <a:srgbClr val="FF0000"/>
                </a:solidFill>
                <a:latin typeface="Calibri" panose="020F0502020204030204" pitchFamily="34" charset="0"/>
                <a:cs typeface="Calibri" panose="020F0502020204030204" pitchFamily="34" charset="0"/>
              </a:rPr>
              <a:t>Sandy 11/20/05-3/5/18</a:t>
            </a:r>
          </a:p>
        </p:txBody>
      </p:sp>
    </p:spTree>
    <p:extLst>
      <p:ext uri="{BB962C8B-B14F-4D97-AF65-F5344CB8AC3E}">
        <p14:creationId xmlns:p14="http://schemas.microsoft.com/office/powerpoint/2010/main" val="1292513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628812-EFF3-4B95-8255-2E95FE3335E6}"/>
              </a:ext>
            </a:extLst>
          </p:cNvPr>
          <p:cNvPicPr>
            <a:picLocks noChangeAspect="1"/>
          </p:cNvPicPr>
          <p:nvPr/>
        </p:nvPicPr>
        <p:blipFill rotWithShape="1">
          <a:blip r:embed="rId2"/>
          <a:srcRect b="3724"/>
          <a:stretch/>
        </p:blipFill>
        <p:spPr>
          <a:xfrm>
            <a:off x="4915670" y="3684233"/>
            <a:ext cx="2637241" cy="3173768"/>
          </a:xfrm>
          <a:prstGeom prst="rect">
            <a:avLst/>
          </a:prstGeom>
        </p:spPr>
      </p:pic>
      <p:sp>
        <p:nvSpPr>
          <p:cNvPr id="3" name="TextBox 2">
            <a:extLst>
              <a:ext uri="{FF2B5EF4-FFF2-40B4-BE49-F238E27FC236}">
                <a16:creationId xmlns:a16="http://schemas.microsoft.com/office/drawing/2014/main" id="{50E45ADA-95D7-4CD7-B583-B17EE3C876AE}"/>
              </a:ext>
            </a:extLst>
          </p:cNvPr>
          <p:cNvSpPr txBox="1"/>
          <p:nvPr/>
        </p:nvSpPr>
        <p:spPr>
          <a:xfrm>
            <a:off x="303355" y="485144"/>
            <a:ext cx="6296506" cy="5262979"/>
          </a:xfrm>
          <a:prstGeom prst="rect">
            <a:avLst/>
          </a:prstGeom>
          <a:noFill/>
        </p:spPr>
        <p:txBody>
          <a:bodyPr wrap="square" rtlCol="0">
            <a:spAutoFit/>
          </a:bodyPr>
          <a:lstStyle/>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FAVORITE ENTERTAINMENT:</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TV SHOW: Lucifer </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VIDEO GAME: Pokémon &amp; Sims</a:t>
            </a:r>
          </a:p>
          <a:p>
            <a:pPr marL="285750" indent="-285750">
              <a:buFont typeface="Arial" panose="020B0604020202020204" pitchFamily="34" charset="0"/>
              <a:buChar char="•"/>
            </a:pPr>
            <a:r>
              <a:rPr lang="en-US" sz="2800" b="1" dirty="0">
                <a:solidFill>
                  <a:srgbClr val="FF0000"/>
                </a:solidFill>
                <a:latin typeface="Calibri" panose="020F0502020204030204" pitchFamily="34" charset="0"/>
                <a:cs typeface="Calibri" panose="020F0502020204030204" pitchFamily="34" charset="0"/>
              </a:rPr>
              <a:t>OTHER INTERESTS:</a:t>
            </a:r>
          </a:p>
          <a:p>
            <a:pPr marL="742950" lvl="1" indent="-285750">
              <a:buFont typeface="Arial" panose="020B0604020202020204" pitchFamily="34" charset="0"/>
              <a:buChar char="•"/>
            </a:pPr>
            <a:r>
              <a:rPr lang="en-US" sz="2800" dirty="0">
                <a:solidFill>
                  <a:srgbClr val="FF0000"/>
                </a:solidFill>
                <a:latin typeface="Calibri" panose="020F0502020204030204" pitchFamily="34" charset="0"/>
                <a:cs typeface="Calibri" panose="020F0502020204030204" pitchFamily="34" charset="0"/>
              </a:rPr>
              <a:t>Traveling</a:t>
            </a:r>
          </a:p>
          <a:p>
            <a:pPr marL="742950" lvl="1" indent="-285750">
              <a:buFont typeface="Arial" panose="020B0604020202020204" pitchFamily="34" charset="0"/>
              <a:buChar char="•"/>
            </a:pPr>
            <a:r>
              <a:rPr lang="en-US" sz="2800" dirty="0">
                <a:solidFill>
                  <a:srgbClr val="FF0000"/>
                </a:solidFill>
                <a:latin typeface="Calibri" panose="020F0502020204030204" pitchFamily="34" charset="0"/>
                <a:cs typeface="Calibri" panose="020F0502020204030204" pitchFamily="34" charset="0"/>
              </a:rPr>
              <a:t>Violin</a:t>
            </a:r>
          </a:p>
          <a:p>
            <a:pPr marL="742950" lvl="1" indent="-285750">
              <a:buFont typeface="Arial" panose="020B0604020202020204" pitchFamily="34" charset="0"/>
              <a:buChar char="•"/>
            </a:pPr>
            <a:r>
              <a:rPr lang="en-US" sz="2800" dirty="0">
                <a:solidFill>
                  <a:srgbClr val="FF0000"/>
                </a:solidFill>
                <a:latin typeface="Calibri" panose="020F0502020204030204" pitchFamily="34" charset="0"/>
                <a:cs typeface="Calibri" panose="020F0502020204030204" pitchFamily="34" charset="0"/>
              </a:rPr>
              <a:t>Anime</a:t>
            </a:r>
          </a:p>
          <a:p>
            <a:pPr marL="285750" indent="-285750">
              <a:buFont typeface="Arial" panose="020B0604020202020204" pitchFamily="34" charset="0"/>
              <a:buChar char="•"/>
            </a:pPr>
            <a:r>
              <a:rPr lang="en-US" sz="2800" b="1" dirty="0">
                <a:latin typeface="Calibri" panose="020F0502020204030204" pitchFamily="34" charset="0"/>
                <a:cs typeface="Calibri" panose="020F0502020204030204" pitchFamily="34" charset="0"/>
              </a:rPr>
              <a:t>CONCERNS: </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Online Course Formats—All (6) of My Courses are Online</a:t>
            </a:r>
          </a:p>
          <a:p>
            <a:pPr marL="742950" lvl="1"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Health &amp; Safety: I Work at an Elementary School</a:t>
            </a:r>
          </a:p>
        </p:txBody>
      </p:sp>
      <p:pic>
        <p:nvPicPr>
          <p:cNvPr id="4" name="Picture 3">
            <a:extLst>
              <a:ext uri="{FF2B5EF4-FFF2-40B4-BE49-F238E27FC236}">
                <a16:creationId xmlns:a16="http://schemas.microsoft.com/office/drawing/2014/main" id="{11142164-FD91-4176-AAE9-FDCA5F36F303}"/>
              </a:ext>
            </a:extLst>
          </p:cNvPr>
          <p:cNvPicPr>
            <a:picLocks noChangeAspect="1"/>
          </p:cNvPicPr>
          <p:nvPr/>
        </p:nvPicPr>
        <p:blipFill>
          <a:blip r:embed="rId3"/>
          <a:stretch>
            <a:fillRect/>
          </a:stretch>
        </p:blipFill>
        <p:spPr>
          <a:xfrm>
            <a:off x="10095205" y="3167926"/>
            <a:ext cx="2115845" cy="3690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81C1C0D-6C37-48A6-9702-442A680FD239}"/>
              </a:ext>
            </a:extLst>
          </p:cNvPr>
          <p:cNvPicPr>
            <a:picLocks noChangeAspect="1"/>
          </p:cNvPicPr>
          <p:nvPr/>
        </p:nvPicPr>
        <p:blipFill>
          <a:blip r:embed="rId4"/>
          <a:stretch>
            <a:fillRect/>
          </a:stretch>
        </p:blipFill>
        <p:spPr>
          <a:xfrm>
            <a:off x="7317477" y="3167926"/>
            <a:ext cx="2767556" cy="3690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Sims 4 Plumbob Png Clipart - Full Size Clipart (#1359038) - PinClipart">
            <a:extLst>
              <a:ext uri="{FF2B5EF4-FFF2-40B4-BE49-F238E27FC236}">
                <a16:creationId xmlns:a16="http://schemas.microsoft.com/office/drawing/2014/main" id="{762B6621-4738-49D3-8F14-F177F7EC19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98691" flipH="1">
            <a:off x="6586643" y="3273600"/>
            <a:ext cx="429846" cy="1034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holding a dog posing for the camera&#10;&#10;Description automatically generated">
            <a:extLst>
              <a:ext uri="{FF2B5EF4-FFF2-40B4-BE49-F238E27FC236}">
                <a16:creationId xmlns:a16="http://schemas.microsoft.com/office/drawing/2014/main" id="{36E0DF43-7392-4704-AA16-88E763F2BD29}"/>
              </a:ext>
            </a:extLst>
          </p:cNvPr>
          <p:cNvPicPr>
            <a:picLocks noChangeAspect="1"/>
          </p:cNvPicPr>
          <p:nvPr/>
        </p:nvPicPr>
        <p:blipFill>
          <a:blip r:embed="rId6"/>
          <a:stretch>
            <a:fillRect/>
          </a:stretch>
        </p:blipFill>
        <p:spPr>
          <a:xfrm>
            <a:off x="6601543" y="0"/>
            <a:ext cx="5590457" cy="3167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02114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Who are you?</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3" name="TextBox 2">
            <a:extLst>
              <a:ext uri="{FF2B5EF4-FFF2-40B4-BE49-F238E27FC236}">
                <a16:creationId xmlns:a16="http://schemas.microsoft.com/office/drawing/2014/main" id="{159D07E6-6056-426B-800F-DA9C89BA790A}"/>
              </a:ext>
            </a:extLst>
          </p:cNvPr>
          <p:cNvSpPr txBox="1"/>
          <p:nvPr/>
        </p:nvSpPr>
        <p:spPr>
          <a:xfrm>
            <a:off x="272049" y="1161322"/>
            <a:ext cx="4714854" cy="4524315"/>
          </a:xfrm>
          <a:prstGeom prst="rect">
            <a:avLst/>
          </a:prstGeom>
          <a:noFill/>
        </p:spPr>
        <p:txBody>
          <a:bodyPr wrap="square" rtlCol="0">
            <a:spAutoFit/>
          </a:bodyPr>
          <a:lstStyle/>
          <a:p>
            <a:pPr marL="285750" indent="-285750">
              <a:buFont typeface="Arial" panose="020B0604020202020204" pitchFamily="34" charset="0"/>
              <a:buChar char="•"/>
            </a:pPr>
            <a:r>
              <a:rPr lang="en-US" sz="3200" b="1" dirty="0">
                <a:solidFill>
                  <a:srgbClr val="FF0000"/>
                </a:solidFill>
                <a:latin typeface="Calibri" panose="020F0502020204030204" pitchFamily="34" charset="0"/>
                <a:cs typeface="Calibri" panose="020F0502020204030204" pitchFamily="34" charset="0"/>
              </a:rPr>
              <a:t>Name</a:t>
            </a:r>
          </a:p>
          <a:p>
            <a:pPr marL="285750" indent="-285750">
              <a:buFont typeface="Arial" panose="020B0604020202020204" pitchFamily="34" charset="0"/>
              <a:buChar char="•"/>
            </a:pPr>
            <a:r>
              <a:rPr lang="en-US" sz="3200" b="1" dirty="0">
                <a:latin typeface="Calibri" panose="020F0502020204030204" pitchFamily="34" charset="0"/>
                <a:cs typeface="Calibri" panose="020F0502020204030204" pitchFamily="34" charset="0"/>
              </a:rPr>
              <a:t>Major (If Known)</a:t>
            </a:r>
          </a:p>
          <a:p>
            <a:pPr marL="285750" indent="-285750">
              <a:buFont typeface="Arial" panose="020B0604020202020204" pitchFamily="34" charset="0"/>
              <a:buChar char="•"/>
            </a:pPr>
            <a:r>
              <a:rPr lang="en-US" sz="3200" b="1" dirty="0">
                <a:solidFill>
                  <a:srgbClr val="FF0000"/>
                </a:solidFill>
                <a:latin typeface="Calibri" panose="020F0502020204030204" pitchFamily="34" charset="0"/>
                <a:cs typeface="Calibri" panose="020F0502020204030204" pitchFamily="34" charset="0"/>
              </a:rPr>
              <a:t>Do you have any pets?</a:t>
            </a:r>
          </a:p>
          <a:p>
            <a:pPr marL="285750" indent="-285750">
              <a:buFont typeface="Arial" panose="020B0604020202020204" pitchFamily="34" charset="0"/>
              <a:buChar char="•"/>
            </a:pPr>
            <a:r>
              <a:rPr lang="en-US" sz="3200" b="1" dirty="0">
                <a:latin typeface="Calibri" panose="020F0502020204030204" pitchFamily="34" charset="0"/>
                <a:cs typeface="Calibri" panose="020F0502020204030204" pitchFamily="34" charset="0"/>
              </a:rPr>
              <a:t>Favorite TV Show</a:t>
            </a:r>
            <a:r>
              <a:rPr lang="en-US" sz="3200" b="1" dirty="0">
                <a:solidFill>
                  <a:srgbClr val="FF0000"/>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Movie</a:t>
            </a:r>
            <a:r>
              <a:rPr lang="en-US" sz="3200" b="1" dirty="0">
                <a:solidFill>
                  <a:srgbClr val="FF0000"/>
                </a:solidFill>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Video Game</a:t>
            </a:r>
          </a:p>
          <a:p>
            <a:pPr marL="285750" indent="-285750">
              <a:buFont typeface="Arial" panose="020B0604020202020204" pitchFamily="34" charset="0"/>
              <a:buChar char="•"/>
            </a:pPr>
            <a:r>
              <a:rPr lang="en-US" sz="3200" b="1" dirty="0">
                <a:solidFill>
                  <a:srgbClr val="FF0000"/>
                </a:solidFill>
                <a:latin typeface="Calibri" panose="020F0502020204030204" pitchFamily="34" charset="0"/>
                <a:cs typeface="Calibri" panose="020F0502020204030204" pitchFamily="34" charset="0"/>
              </a:rPr>
              <a:t>Other Interests</a:t>
            </a:r>
          </a:p>
          <a:p>
            <a:pPr marL="285750" indent="-285750">
              <a:buFont typeface="Arial" panose="020B0604020202020204" pitchFamily="34" charset="0"/>
              <a:buChar char="•"/>
            </a:pPr>
            <a:r>
              <a:rPr lang="en-US" sz="3200" b="1" dirty="0">
                <a:latin typeface="Calibri" panose="020F0502020204030204" pitchFamily="34" charset="0"/>
                <a:cs typeface="Calibri" panose="020F0502020204030204" pitchFamily="34" charset="0"/>
              </a:rPr>
              <a:t>Hopes or Concerns for the Semester</a:t>
            </a:r>
          </a:p>
        </p:txBody>
      </p:sp>
    </p:spTree>
    <p:extLst>
      <p:ext uri="{BB962C8B-B14F-4D97-AF65-F5344CB8AC3E}">
        <p14:creationId xmlns:p14="http://schemas.microsoft.com/office/powerpoint/2010/main" val="33511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9FC6610-A5F8-45EA-B7D4-AFDF75D208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cxnSp>
        <p:nvCxnSpPr>
          <p:cNvPr id="9" name="Straight Connector 8">
            <a:extLst>
              <a:ext uri="{FF2B5EF4-FFF2-40B4-BE49-F238E27FC236}">
                <a16:creationId xmlns:a16="http://schemas.microsoft.com/office/drawing/2014/main" id="{4E9AB7A3-4EBC-40F6-99B4-4B1FE7F9DD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EA2C96AD-0392-404C-ADB4-E033568F0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8486E26F-58EC-46E5-9028-84C92BC7A516}"/>
              </a:ext>
            </a:extLst>
          </p:cNvPr>
          <p:cNvSpPr>
            <a:spLocks noGrp="1"/>
          </p:cNvSpPr>
          <p:nvPr>
            <p:ph type="title"/>
          </p:nvPr>
        </p:nvSpPr>
        <p:spPr>
          <a:xfrm>
            <a:off x="5319510" y="643467"/>
            <a:ext cx="6193258" cy="5560026"/>
          </a:xfrm>
        </p:spPr>
        <p:txBody>
          <a:bodyPr vert="horz" lIns="91440" tIns="45720" rIns="91440" bIns="45720" rtlCol="0" anchor="ctr">
            <a:normAutofit/>
          </a:bodyPr>
          <a:lstStyle/>
          <a:p>
            <a:pPr algn="l">
              <a:lnSpc>
                <a:spcPct val="85000"/>
              </a:lnSpc>
            </a:pPr>
            <a:r>
              <a:rPr lang="en-US" sz="6000" b="1" i="0" cap="all" dirty="0">
                <a:solidFill>
                  <a:schemeClr val="tx2"/>
                </a:solidFill>
                <a:latin typeface="Calibri" panose="020F0502020204030204" pitchFamily="34" charset="0"/>
                <a:cs typeface="Calibri" panose="020F0502020204030204" pitchFamily="34" charset="0"/>
              </a:rPr>
              <a:t>Important Resources </a:t>
            </a:r>
          </a:p>
        </p:txBody>
      </p:sp>
      <p:cxnSp>
        <p:nvCxnSpPr>
          <p:cNvPr id="13" name="Straight Connector 12">
            <a:extLst>
              <a:ext uri="{FF2B5EF4-FFF2-40B4-BE49-F238E27FC236}">
                <a16:creationId xmlns:a16="http://schemas.microsoft.com/office/drawing/2014/main" id="{796CC1DE-5964-4B1F-B472-78D6FAFC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2658231" y="3558171"/>
            <a:ext cx="4657344"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Freeform 6">
            <a:extLst>
              <a:ext uri="{FF2B5EF4-FFF2-40B4-BE49-F238E27FC236}">
                <a16:creationId xmlns:a16="http://schemas.microsoft.com/office/drawing/2014/main" id="{3B71525E-E5ED-4F73-8466-4F2419367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784012" y="3019425"/>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10" name="TextBox 9">
            <a:extLst>
              <a:ext uri="{FF2B5EF4-FFF2-40B4-BE49-F238E27FC236}">
                <a16:creationId xmlns:a16="http://schemas.microsoft.com/office/drawing/2014/main" id="{67F8FADD-25C9-4990-BCC3-D796A3A03B53}"/>
              </a:ext>
            </a:extLst>
          </p:cNvPr>
          <p:cNvSpPr txBox="1"/>
          <p:nvPr/>
        </p:nvSpPr>
        <p:spPr>
          <a:xfrm>
            <a:off x="233083" y="172629"/>
            <a:ext cx="4753820" cy="6771084"/>
          </a:xfrm>
          <a:prstGeom prst="rect">
            <a:avLst/>
          </a:prstGeom>
          <a:noFill/>
        </p:spPr>
        <p:txBody>
          <a:bodyPr wrap="square">
            <a:spAutoFit/>
          </a:bodyPr>
          <a:lstStyle/>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CAPS (513) 556-0648</a:t>
            </a:r>
          </a:p>
          <a:p>
            <a:pPr marL="742950" lvl="1"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Office of Equity and Inclusion </a:t>
            </a:r>
          </a:p>
          <a:p>
            <a:pPr marL="742950" lvl="1"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Bearcat Support Network </a:t>
            </a:r>
          </a:p>
          <a:p>
            <a:pPr marL="742950" lvl="1"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Identity Offices (EPS, Women’s Center, AACRC, LGBTQI+ Center etc.)</a:t>
            </a:r>
          </a:p>
          <a:p>
            <a:pPr marL="285750" indent="-28575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 Learning Commons </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 One Stop -All Online</a:t>
            </a:r>
          </a:p>
          <a:p>
            <a:pPr marL="285750" indent="-28575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 Honors Office-Advisors </a:t>
            </a:r>
          </a:p>
          <a:p>
            <a:pPr marL="285750" indent="-285750">
              <a:buFont typeface="Arial" panose="020B0604020202020204" pitchFamily="34" charset="0"/>
              <a:buChar char="•"/>
            </a:pPr>
            <a:r>
              <a:rPr lang="en-US" sz="2000" b="1" dirty="0">
                <a:latin typeface="Calibri" panose="020F0502020204030204" pitchFamily="34" charset="0"/>
                <a:cs typeface="Calibri" panose="020F0502020204030204" pitchFamily="34" charset="0"/>
              </a:rPr>
              <a:t> Major Advisors</a:t>
            </a:r>
          </a:p>
          <a:p>
            <a:pPr marL="342900" indent="-34290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Accessibility Resources</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Transfer &amp; Transition Advising Center (TTAC) (formerly known as Pathways)</a:t>
            </a:r>
          </a:p>
          <a:p>
            <a:pPr marL="342900" indent="-34290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Career Guidance</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Handshake </a:t>
            </a:r>
          </a:p>
          <a:p>
            <a:pPr marL="342900" indent="-34290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Starfish </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Campus Link</a:t>
            </a:r>
          </a:p>
          <a:p>
            <a:pPr marL="342900" indent="-34290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Night Ride (513) 556-7433</a:t>
            </a: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Non-Emergency Police (UCPD) (513) 556-	1111</a:t>
            </a:r>
          </a:p>
          <a:p>
            <a:pPr marL="342900" indent="-342900">
              <a:buFont typeface="Arial" panose="020B0604020202020204" pitchFamily="34" charset="0"/>
              <a:buChar char="•"/>
            </a:pPr>
            <a:r>
              <a:rPr lang="en-US" sz="2000" b="1" dirty="0">
                <a:solidFill>
                  <a:srgbClr val="FF0000"/>
                </a:solidFill>
                <a:latin typeface="Calibri" panose="020F0502020204030204" pitchFamily="34" charset="0"/>
                <a:cs typeface="Calibri" panose="020F0502020204030204" pitchFamily="34" charset="0"/>
              </a:rPr>
              <a:t>UC Shuttle Bus (DoubleMap) (513) 556-	4424</a:t>
            </a:r>
          </a:p>
          <a:p>
            <a:pPr marL="342900" indent="-342900">
              <a:buAutoNum type="alphaUcPeriod" startAt="13"/>
            </a:pP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367829"/>
      </p:ext>
    </p:extLst>
  </p:cSld>
  <p:clrMapOvr>
    <a:masterClrMapping/>
  </p:clrMapOvr>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7A26AAF5-6CFC-4C52-B7DF-08410EDE67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5ECA37-C458-4BA2-A090-D7A19E07B434}">
  <ds:schemaRefs>
    <ds:schemaRef ds:uri="http://schemas.microsoft.com/sharepoint/v3/contenttype/forms"/>
  </ds:schemaRefs>
</ds:datastoreItem>
</file>

<file path=customXml/itemProps3.xml><?xml version="1.0" encoding="utf-8"?>
<ds:datastoreItem xmlns:ds="http://schemas.openxmlformats.org/officeDocument/2006/customXml" ds:itemID="{84F503EC-3FFF-4193-A86F-39150E2BAC7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478</TotalTime>
  <Words>1399</Words>
  <Application>Microsoft Office PowerPoint</Application>
  <PresentationFormat>Widescreen</PresentationFormat>
  <Paragraphs>185</Paragraphs>
  <Slides>35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Century Schoolbook</vt:lpstr>
      <vt:lpstr>Corbel</vt:lpstr>
      <vt:lpstr>Helvetica</vt:lpstr>
      <vt:lpstr>Open Sans</vt:lpstr>
      <vt:lpstr>system-ui</vt:lpstr>
      <vt:lpstr>Headlines</vt:lpstr>
      <vt:lpstr>UHP Welcome Retreat  Meeting #1</vt:lpstr>
      <vt:lpstr>What is the uhp welcome retreat?</vt:lpstr>
      <vt:lpstr>PowerPoint Presentation</vt:lpstr>
      <vt:lpstr>PowerPoint Presentation</vt:lpstr>
      <vt:lpstr>Introductions</vt:lpstr>
      <vt:lpstr>Who Am I?</vt:lpstr>
      <vt:lpstr>PowerPoint Presentation</vt:lpstr>
      <vt:lpstr>Who are you?</vt:lpstr>
      <vt:lpstr>Important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Resources  (also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Advice for the semester</vt:lpstr>
      <vt:lpstr>Next Steps</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UHP Welcome Retreat  Meeting #1</dc:title>
  <dc:creator>Ashlyn Stephens</dc:creator>
  <cp:lastModifiedBy>Ashlyn Stephens</cp:lastModifiedBy>
  <cp:revision>29</cp:revision>
  <dcterms:created xsi:type="dcterms:W3CDTF">2020-08-18T16:53:45Z</dcterms:created>
  <dcterms:modified xsi:type="dcterms:W3CDTF">2020-08-19T00:51:53Z</dcterms:modified>
</cp:coreProperties>
</file>