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28.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256" r:id="rId2"/>
    <p:sldId id="257" r:id="rId3"/>
    <p:sldId id="258" r:id="rId4"/>
    <p:sldId id="260" r:id="rId5"/>
    <p:sldId id="273" r:id="rId6"/>
    <p:sldId id="265" r:id="rId7"/>
    <p:sldId id="266" r:id="rId8"/>
    <p:sldId id="264" r:id="rId9"/>
    <p:sldId id="259" r:id="rId10"/>
    <p:sldId id="261" r:id="rId11"/>
    <p:sldId id="267" r:id="rId12"/>
    <p:sldId id="262" r:id="rId13"/>
    <p:sldId id="263" r:id="rId14"/>
    <p:sldId id="283" r:id="rId15"/>
    <p:sldId id="268" r:id="rId16"/>
    <p:sldId id="285" r:id="rId17"/>
    <p:sldId id="275" r:id="rId18"/>
    <p:sldId id="270" r:id="rId19"/>
    <p:sldId id="269" r:id="rId20"/>
    <p:sldId id="271" r:id="rId21"/>
    <p:sldId id="278" r:id="rId22"/>
    <p:sldId id="284" r:id="rId23"/>
    <p:sldId id="276" r:id="rId24"/>
    <p:sldId id="277" r:id="rId25"/>
    <p:sldId id="272" r:id="rId26"/>
    <p:sldId id="279" r:id="rId27"/>
    <p:sldId id="280"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F6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4" autoAdjust="0"/>
    <p:restoredTop sz="94660"/>
  </p:normalViewPr>
  <p:slideViewPr>
    <p:cSldViewPr snapToGrid="0">
      <p:cViewPr>
        <p:scale>
          <a:sx n="60" d="100"/>
          <a:sy n="60" d="100"/>
        </p:scale>
        <p:origin x="754"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5BEE58-79F9-4E17-A295-B22E04056DEA}" type="datetimeFigureOut">
              <a:rPr lang="en-US" smtClean="0"/>
              <a:t>3/13/2019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DD288F-2D18-4D89-AE70-5E26B3E0F8A2}" type="slidenum">
              <a:rPr lang="en-US" smtClean="0"/>
              <a:t>‹#›</a:t>
            </a:fld>
            <a:endParaRPr lang="en-US"/>
          </a:p>
        </p:txBody>
      </p:sp>
    </p:spTree>
    <p:extLst>
      <p:ext uri="{BB962C8B-B14F-4D97-AF65-F5344CB8AC3E}">
        <p14:creationId xmlns:p14="http://schemas.microsoft.com/office/powerpoint/2010/main" val="3140151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together they create, preserve and destroy the universe, keeping it fresh and in perpetual motion.</a:t>
            </a:r>
          </a:p>
        </p:txBody>
      </p:sp>
      <p:sp>
        <p:nvSpPr>
          <p:cNvPr id="4" name="Slide Number Placeholder 3"/>
          <p:cNvSpPr>
            <a:spLocks noGrp="1"/>
          </p:cNvSpPr>
          <p:nvPr>
            <p:ph type="sldNum" sz="quarter" idx="5"/>
          </p:nvPr>
        </p:nvSpPr>
        <p:spPr/>
        <p:txBody>
          <a:bodyPr/>
          <a:lstStyle/>
          <a:p>
            <a:fld id="{0EDD288F-2D18-4D89-AE70-5E26B3E0F8A2}" type="slidenum">
              <a:rPr lang="en-US" smtClean="0"/>
              <a:t>9</a:t>
            </a:fld>
            <a:endParaRPr lang="en-US"/>
          </a:p>
        </p:txBody>
      </p:sp>
    </p:spTree>
    <p:extLst>
      <p:ext uri="{BB962C8B-B14F-4D97-AF65-F5344CB8AC3E}">
        <p14:creationId xmlns:p14="http://schemas.microsoft.com/office/powerpoint/2010/main" val="30464481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3/13/2019</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3/13/2019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3/13/2019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3/13/2019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3/13/2019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3/13/2019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3/13/2019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3/13/2019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3/13/2019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3/13/2019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3/13/2019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3/13/2019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3/13/2019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3/13/2019</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9.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9.xm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5.xml"/><Relationship Id="rId6" Type="http://schemas.openxmlformats.org/officeDocument/2006/relationships/image" Target="../media/image28.jpg"/><Relationship Id="rId5" Type="http://schemas.openxmlformats.org/officeDocument/2006/relationships/image" Target="../media/image26.pn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8.xml"/><Relationship Id="rId5" Type="http://schemas.openxmlformats.org/officeDocument/2006/relationships/image" Target="../media/image31.pn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14.xml"/><Relationship Id="rId4" Type="http://schemas.microsoft.com/office/2007/relationships/hdphoto" Target="../media/hdphoto4.wdp"/></Relationships>
</file>

<file path=ppt/slides/_rels/slide2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9.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AD21E-E889-4E42-9DD6-4342144E6919}"/>
              </a:ext>
            </a:extLst>
          </p:cNvPr>
          <p:cNvSpPr>
            <a:spLocks noGrp="1"/>
          </p:cNvSpPr>
          <p:nvPr>
            <p:ph type="ctrTitle"/>
          </p:nvPr>
        </p:nvSpPr>
        <p:spPr>
          <a:xfrm rot="21420000">
            <a:off x="4398479" y="320723"/>
            <a:ext cx="6762613" cy="2766528"/>
          </a:xfrm>
        </p:spPr>
        <p:txBody>
          <a:bodyPr>
            <a:noAutofit/>
          </a:bodyPr>
          <a:lstStyle/>
          <a:p>
            <a:pPr algn="ctr"/>
            <a:r>
              <a:rPr lang="en-US" sz="6000" dirty="0"/>
              <a:t>Assignment #1: International Student Interview</a:t>
            </a:r>
          </a:p>
        </p:txBody>
      </p:sp>
      <p:sp>
        <p:nvSpPr>
          <p:cNvPr id="3" name="Subtitle 2">
            <a:extLst>
              <a:ext uri="{FF2B5EF4-FFF2-40B4-BE49-F238E27FC236}">
                <a16:creationId xmlns:a16="http://schemas.microsoft.com/office/drawing/2014/main" id="{95CA6FD0-7C28-4A6F-A02C-7CEC4EF908A5}"/>
              </a:ext>
            </a:extLst>
          </p:cNvPr>
          <p:cNvSpPr>
            <a:spLocks noGrp="1"/>
          </p:cNvSpPr>
          <p:nvPr>
            <p:ph type="subTitle" idx="1"/>
          </p:nvPr>
        </p:nvSpPr>
        <p:spPr>
          <a:xfrm rot="21420000">
            <a:off x="4688922" y="5008504"/>
            <a:ext cx="2738528" cy="534783"/>
          </a:xfrm>
        </p:spPr>
        <p:txBody>
          <a:bodyPr/>
          <a:lstStyle/>
          <a:p>
            <a:r>
              <a:rPr lang="en-US" sz="2400" dirty="0">
                <a:solidFill>
                  <a:schemeClr val="bg1"/>
                </a:solidFill>
              </a:rPr>
              <a:t>By Ashlyn Stephens</a:t>
            </a:r>
          </a:p>
        </p:txBody>
      </p:sp>
      <p:pic>
        <p:nvPicPr>
          <p:cNvPr id="6" name="Picture 5" descr="A statue of a person&#10;&#10;Description automatically generated">
            <a:extLst>
              <a:ext uri="{FF2B5EF4-FFF2-40B4-BE49-F238E27FC236}">
                <a16:creationId xmlns:a16="http://schemas.microsoft.com/office/drawing/2014/main" id="{80588480-8124-44E8-8DB9-2557751E889E}"/>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810" b="98333" l="9873" r="89809">
                        <a14:foregroundMark x1="55096" y1="3810" x2="59713" y2="11667"/>
                        <a14:foregroundMark x1="18312" y1="83095" x2="26115" y2="93095"/>
                        <a14:foregroundMark x1="26115" y1="93095" x2="42834" y2="99762"/>
                        <a14:foregroundMark x1="42834" y1="99762" x2="69268" y2="91667"/>
                        <a14:foregroundMark x1="69268" y1="91667" x2="73248" y2="86190"/>
                        <a14:foregroundMark x1="70541" y1="96905" x2="35032" y2="87381"/>
                        <a14:foregroundMark x1="35032" y1="87381" x2="27229" y2="89048"/>
                        <a14:foregroundMark x1="27229" y1="89048" x2="20064" y2="95714"/>
                        <a14:foregroundMark x1="20064" y1="95714" x2="46019" y2="99524"/>
                        <a14:foregroundMark x1="46019" y1="99524" x2="54299" y2="98333"/>
                        <a14:foregroundMark x1="54299" y1="98333" x2="53662" y2="94762"/>
                        <a14:foregroundMark x1="50318" y1="64762" x2="59236" y2="65714"/>
                        <a14:foregroundMark x1="59236" y1="65714" x2="52707" y2="75000"/>
                        <a14:foregroundMark x1="52707" y1="75000" x2="50478" y2="84762"/>
                        <a14:backgroundMark x1="80255" y1="75238" x2="85350" y2="63095"/>
                        <a14:backgroundMark x1="85350" y1="63095" x2="85510" y2="58571"/>
                        <a14:backgroundMark x1="10032" y1="96190" x2="16879" y2="97619"/>
                      </a14:backgroundRemoval>
                    </a14:imgEffect>
                  </a14:imgLayer>
                </a14:imgProps>
              </a:ext>
            </a:extLst>
          </a:blip>
          <a:srcRect t="319" b="1"/>
          <a:stretch/>
        </p:blipFill>
        <p:spPr>
          <a:xfrm rot="21408596">
            <a:off x="-603545" y="327331"/>
            <a:ext cx="6652893" cy="4435158"/>
          </a:xfrm>
          <a:prstGeom prst="rect">
            <a:avLst/>
          </a:prstGeom>
        </p:spPr>
      </p:pic>
      <p:sp>
        <p:nvSpPr>
          <p:cNvPr id="7" name="Subtitle 2">
            <a:extLst>
              <a:ext uri="{FF2B5EF4-FFF2-40B4-BE49-F238E27FC236}">
                <a16:creationId xmlns:a16="http://schemas.microsoft.com/office/drawing/2014/main" id="{B148944B-45C0-44DB-A32A-BF91226F92AF}"/>
              </a:ext>
            </a:extLst>
          </p:cNvPr>
          <p:cNvSpPr txBox="1">
            <a:spLocks/>
          </p:cNvSpPr>
          <p:nvPr/>
        </p:nvSpPr>
        <p:spPr>
          <a:xfrm rot="21420000">
            <a:off x="5361151" y="3394911"/>
            <a:ext cx="5662053" cy="976804"/>
          </a:xfrm>
          <a:prstGeom prst="rect">
            <a:avLst/>
          </a:prstGeom>
        </p:spPr>
        <p:txBody>
          <a:bodyPr vert="horz" lIns="91440" tIns="45720" rIns="91440" bIns="45720" rtlCol="0" anchor="t">
            <a:noAutofit/>
          </a:bodyPr>
          <a:lstStyle>
            <a:lvl1pPr marL="0" indent="0" algn="r" defTabSz="914400" rtl="0" eaLnBrk="1" latinLnBrk="0" hangingPunct="1">
              <a:lnSpc>
                <a:spcPct val="120000"/>
              </a:lnSpc>
              <a:spcBef>
                <a:spcPts val="1000"/>
              </a:spcBef>
              <a:buClr>
                <a:schemeClr val="accent1"/>
              </a:buClr>
              <a:buSzPct val="160000"/>
              <a:buFont typeface="Arial" panose="020B0604020202020204" pitchFamily="34" charset="0"/>
              <a:buNone/>
              <a:defRPr sz="28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9pPr>
          </a:lstStyle>
          <a:p>
            <a:r>
              <a:rPr lang="en-US" sz="4000" dirty="0">
                <a:solidFill>
                  <a:schemeClr val="bg2">
                    <a:lumMod val="50000"/>
                  </a:schemeClr>
                </a:solidFill>
              </a:rPr>
              <a:t>Sabrina Shrestha: Nepal</a:t>
            </a:r>
          </a:p>
        </p:txBody>
      </p:sp>
    </p:spTree>
    <p:extLst>
      <p:ext uri="{BB962C8B-B14F-4D97-AF65-F5344CB8AC3E}">
        <p14:creationId xmlns:p14="http://schemas.microsoft.com/office/powerpoint/2010/main" val="1917780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82679E24-B442-48DA-91F5-D20C35276B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1" name="Group 50">
            <a:extLst>
              <a:ext uri="{FF2B5EF4-FFF2-40B4-BE49-F238E27FC236}">
                <a16:creationId xmlns:a16="http://schemas.microsoft.com/office/drawing/2014/main" id="{47FFD68E-AD03-4180-8BBB-B3E7DE0D1C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52" name="Rectangle 51">
              <a:extLst>
                <a:ext uri="{FF2B5EF4-FFF2-40B4-BE49-F238E27FC236}">
                  <a16:creationId xmlns:a16="http://schemas.microsoft.com/office/drawing/2014/main" id="{B36C81B8-0929-4B46-BCB0-00954C0E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53" name="Freeform 11">
              <a:extLst>
                <a:ext uri="{FF2B5EF4-FFF2-40B4-BE49-F238E27FC236}">
                  <a16:creationId xmlns:a16="http://schemas.microsoft.com/office/drawing/2014/main" id="{A771D040-DA75-4CDB-859B-07D4C8094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54" name="Rectangle 53">
              <a:extLst>
                <a:ext uri="{FF2B5EF4-FFF2-40B4-BE49-F238E27FC236}">
                  <a16:creationId xmlns:a16="http://schemas.microsoft.com/office/drawing/2014/main" id="{4C97C64C-CFCE-45F6-B8D4-4B46AB898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pic>
        <p:nvPicPr>
          <p:cNvPr id="56" name="Picture 55">
            <a:extLst>
              <a:ext uri="{FF2B5EF4-FFF2-40B4-BE49-F238E27FC236}">
                <a16:creationId xmlns:a16="http://schemas.microsoft.com/office/drawing/2014/main" id="{91AB8A88-A60F-421C-9564-D5A7639EA5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58" name="Rectangle 57">
            <a:extLst>
              <a:ext uri="{FF2B5EF4-FFF2-40B4-BE49-F238E27FC236}">
                <a16:creationId xmlns:a16="http://schemas.microsoft.com/office/drawing/2014/main" id="{832D3A04-3120-4CF3-8F9E-6DCF218BA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6" name="Picture Placeholder 5">
            <a:extLst>
              <a:ext uri="{FF2B5EF4-FFF2-40B4-BE49-F238E27FC236}">
                <a16:creationId xmlns:a16="http://schemas.microsoft.com/office/drawing/2014/main" id="{E0B667D0-0070-4584-8438-A41147FD9DA4}"/>
              </a:ext>
            </a:extLst>
          </p:cNvPr>
          <p:cNvPicPr>
            <a:picLocks noGrp="1" noChangeAspect="1"/>
          </p:cNvPicPr>
          <p:nvPr>
            <p:ph type="pic" idx="1"/>
          </p:nvPr>
        </p:nvPicPr>
        <p:blipFill>
          <a:blip r:embed="rId4"/>
          <a:stretch>
            <a:fillRect/>
          </a:stretch>
        </p:blipFill>
        <p:spPr>
          <a:xfrm>
            <a:off x="6964299" y="685175"/>
            <a:ext cx="3873717" cy="496504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0" name="Freeform 9">
            <a:extLst>
              <a:ext uri="{FF2B5EF4-FFF2-40B4-BE49-F238E27FC236}">
                <a16:creationId xmlns:a16="http://schemas.microsoft.com/office/drawing/2014/main" id="{98D68143-E11F-49D9-A842-E52CB43645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62" name="Rectangle 61">
            <a:extLst>
              <a:ext uri="{FF2B5EF4-FFF2-40B4-BE49-F238E27FC236}">
                <a16:creationId xmlns:a16="http://schemas.microsoft.com/office/drawing/2014/main" id="{70D81F57-CC57-46AD-86A2-54F697BD59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094412"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3" name="Rectangle 2">
            <a:extLst>
              <a:ext uri="{FF2B5EF4-FFF2-40B4-BE49-F238E27FC236}">
                <a16:creationId xmlns:a16="http://schemas.microsoft.com/office/drawing/2014/main" id="{4DB9924A-6748-409A-8DF5-A01222595D21}"/>
              </a:ext>
            </a:extLst>
          </p:cNvPr>
          <p:cNvSpPr/>
          <p:nvPr/>
        </p:nvSpPr>
        <p:spPr>
          <a:xfrm>
            <a:off x="165250" y="1402391"/>
            <a:ext cx="5889171" cy="4770537"/>
          </a:xfrm>
          <a:prstGeom prst="rect">
            <a:avLst/>
          </a:prstGeom>
        </p:spPr>
        <p:txBody>
          <a:bodyPr wrap="square">
            <a:spAutoFit/>
          </a:bodyPr>
          <a:lstStyle/>
          <a:p>
            <a:r>
              <a:rPr lang="en-US" sz="1900" dirty="0">
                <a:solidFill>
                  <a:schemeClr val="bg1"/>
                </a:solidFill>
              </a:rPr>
              <a:t>HINDUISM WORSHIPS ONE ULTIMATE GOD: BRAHMAN—THE FOUNDER OF EXISTENCE. THE VARIOUS HINDU GODS REPRESENT DIFFERENT EXPRESSIONS/MANIFESTATIONS OF BRAHMAN.</a:t>
            </a:r>
          </a:p>
          <a:p>
            <a:endParaRPr lang="en-US" sz="1900" dirty="0">
              <a:solidFill>
                <a:schemeClr val="bg1"/>
              </a:solidFill>
            </a:endParaRPr>
          </a:p>
          <a:p>
            <a:r>
              <a:rPr lang="en-US" sz="1900" dirty="0">
                <a:solidFill>
                  <a:schemeClr val="bg1"/>
                </a:solidFill>
              </a:rPr>
              <a:t>GODS ARE OFTEN DEPICTED AS HAVING NUMEROUS LIMBS/HEADS, MERGED WITH ANIMALS AND WEARING TRADITIONAL CLOTHING. GODS/GODDESSES HAVE INDIVIDUAL SPECIALTIES.</a:t>
            </a:r>
            <a:r>
              <a:rPr lang="en-US" sz="1900" dirty="0"/>
              <a:t> </a:t>
            </a:r>
          </a:p>
          <a:p>
            <a:endParaRPr lang="en-US" sz="1900" dirty="0"/>
          </a:p>
          <a:p>
            <a:r>
              <a:rPr lang="en-US" sz="1900" dirty="0">
                <a:solidFill>
                  <a:schemeClr val="bg1"/>
                </a:solidFill>
              </a:rPr>
              <a:t>PRAYER TO GODS/GODDESSES FOR GOOD LUCK OR TO INVOKE THE GOD/GODDESSES POWER TO RECEIVE/EXPERIENCE DESIRED ACTIONS, EVENTS OR OBJECTS IS COMMON.</a:t>
            </a:r>
          </a:p>
          <a:p>
            <a:endParaRPr lang="en-US" sz="1900" dirty="0">
              <a:solidFill>
                <a:schemeClr val="bg1"/>
              </a:solidFill>
            </a:endParaRPr>
          </a:p>
          <a:p>
            <a:r>
              <a:rPr lang="en-US" sz="1900" dirty="0">
                <a:solidFill>
                  <a:schemeClr val="bg1"/>
                </a:solidFill>
              </a:rPr>
              <a:t>EXAMPLE: SABRINA’S UNCLE (VERY RELIGIOUS) PRAYS TO THE GODDESS OF RICHES BEFORE EVERY BUSINESS VENTURE.</a:t>
            </a:r>
          </a:p>
        </p:txBody>
      </p:sp>
      <p:sp>
        <p:nvSpPr>
          <p:cNvPr id="15" name="Title 1">
            <a:extLst>
              <a:ext uri="{FF2B5EF4-FFF2-40B4-BE49-F238E27FC236}">
                <a16:creationId xmlns:a16="http://schemas.microsoft.com/office/drawing/2014/main" id="{420D784C-08B4-43AB-B5A2-92070912B088}"/>
              </a:ext>
            </a:extLst>
          </p:cNvPr>
          <p:cNvSpPr txBox="1">
            <a:spLocks/>
          </p:cNvSpPr>
          <p:nvPr/>
        </p:nvSpPr>
        <p:spPr>
          <a:xfrm>
            <a:off x="315686" y="148700"/>
            <a:ext cx="4957275" cy="1146825"/>
          </a:xfrm>
          <a:prstGeom prst="rect">
            <a:avLst/>
          </a:prstGeom>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sz="3600" kern="1200" cap="all" baseline="0">
                <a:solidFill>
                  <a:schemeClr val="accent1"/>
                </a:solidFill>
                <a:effectLst/>
                <a:latin typeface="+mj-lt"/>
                <a:ea typeface="+mj-ea"/>
                <a:cs typeface="+mj-cs"/>
              </a:defRPr>
            </a:lvl1pPr>
          </a:lstStyle>
          <a:p>
            <a:pPr algn="l"/>
            <a:r>
              <a:rPr lang="en-US" sz="4400" dirty="0">
                <a:solidFill>
                  <a:schemeClr val="bg1"/>
                </a:solidFill>
              </a:rPr>
              <a:t>Gods and Goddesses </a:t>
            </a:r>
          </a:p>
        </p:txBody>
      </p:sp>
    </p:spTree>
    <p:extLst>
      <p:ext uri="{BB962C8B-B14F-4D97-AF65-F5344CB8AC3E}">
        <p14:creationId xmlns:p14="http://schemas.microsoft.com/office/powerpoint/2010/main" val="650987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82679E24-B442-48DA-91F5-D20C35276B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0" name="Group 39">
            <a:extLst>
              <a:ext uri="{FF2B5EF4-FFF2-40B4-BE49-F238E27FC236}">
                <a16:creationId xmlns:a16="http://schemas.microsoft.com/office/drawing/2014/main" id="{47FFD68E-AD03-4180-8BBB-B3E7DE0D1C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41" name="Rectangle 40">
              <a:extLst>
                <a:ext uri="{FF2B5EF4-FFF2-40B4-BE49-F238E27FC236}">
                  <a16:creationId xmlns:a16="http://schemas.microsoft.com/office/drawing/2014/main" id="{B36C81B8-0929-4B46-BCB0-00954C0E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42" name="Freeform 11">
              <a:extLst>
                <a:ext uri="{FF2B5EF4-FFF2-40B4-BE49-F238E27FC236}">
                  <a16:creationId xmlns:a16="http://schemas.microsoft.com/office/drawing/2014/main" id="{A771D040-DA75-4CDB-859B-07D4C8094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43" name="Rectangle 42">
              <a:extLst>
                <a:ext uri="{FF2B5EF4-FFF2-40B4-BE49-F238E27FC236}">
                  <a16:creationId xmlns:a16="http://schemas.microsoft.com/office/drawing/2014/main" id="{4C97C64C-CFCE-45F6-B8D4-4B46AB898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pic>
        <p:nvPicPr>
          <p:cNvPr id="45" name="Picture 44">
            <a:extLst>
              <a:ext uri="{FF2B5EF4-FFF2-40B4-BE49-F238E27FC236}">
                <a16:creationId xmlns:a16="http://schemas.microsoft.com/office/drawing/2014/main" id="{91AB8A88-A60F-421C-9564-D5A7639EA5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47" name="Rectangle 46">
            <a:extLst>
              <a:ext uri="{FF2B5EF4-FFF2-40B4-BE49-F238E27FC236}">
                <a16:creationId xmlns:a16="http://schemas.microsoft.com/office/drawing/2014/main" id="{832D3A04-3120-4CF3-8F9E-6DCF218BA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7" name="Picture 6">
            <a:extLst>
              <a:ext uri="{FF2B5EF4-FFF2-40B4-BE49-F238E27FC236}">
                <a16:creationId xmlns:a16="http://schemas.microsoft.com/office/drawing/2014/main" id="{82362357-82C8-4C34-827D-F58B5D366B3C}"/>
              </a:ext>
            </a:extLst>
          </p:cNvPr>
          <p:cNvPicPr/>
          <p:nvPr/>
        </p:nvPicPr>
        <p:blipFill rotWithShape="1">
          <a:blip r:embed="rId4" cstate="print">
            <a:extLst>
              <a:ext uri="{28A0092B-C50C-407E-A947-70E740481C1C}">
                <a14:useLocalDpi xmlns:a14="http://schemas.microsoft.com/office/drawing/2010/main" val="0"/>
              </a:ext>
            </a:extLst>
          </a:blip>
          <a:srcRect l="25712" r="21984" b="2"/>
          <a:stretch/>
        </p:blipFill>
        <p:spPr bwMode="auto">
          <a:xfrm>
            <a:off x="6904653" y="262599"/>
            <a:ext cx="4111272" cy="540346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9" name="Freeform 9">
            <a:extLst>
              <a:ext uri="{FF2B5EF4-FFF2-40B4-BE49-F238E27FC236}">
                <a16:creationId xmlns:a16="http://schemas.microsoft.com/office/drawing/2014/main" id="{98D68143-E11F-49D9-A842-E52CB43645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51" name="Rectangle 50">
            <a:extLst>
              <a:ext uri="{FF2B5EF4-FFF2-40B4-BE49-F238E27FC236}">
                <a16:creationId xmlns:a16="http://schemas.microsoft.com/office/drawing/2014/main" id="{70D81F57-CC57-46AD-86A2-54F697BD59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094412"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5FD7EE4-9D8E-4F7D-B9B2-9E39B238ADCD}"/>
              </a:ext>
            </a:extLst>
          </p:cNvPr>
          <p:cNvSpPr>
            <a:spLocks noGrp="1"/>
          </p:cNvSpPr>
          <p:nvPr>
            <p:ph type="title"/>
          </p:nvPr>
        </p:nvSpPr>
        <p:spPr>
          <a:xfrm>
            <a:off x="444106" y="326016"/>
            <a:ext cx="4957275" cy="1146825"/>
          </a:xfrm>
        </p:spPr>
        <p:txBody>
          <a:bodyPr vert="horz" lIns="91440" tIns="45720" rIns="91440" bIns="45720" rtlCol="0" anchor="ctr">
            <a:normAutofit/>
          </a:bodyPr>
          <a:lstStyle/>
          <a:p>
            <a:pPr algn="l"/>
            <a:r>
              <a:rPr lang="en-US" sz="4400" dirty="0">
                <a:solidFill>
                  <a:schemeClr val="bg1"/>
                </a:solidFill>
              </a:rPr>
              <a:t>Ganesh</a:t>
            </a:r>
          </a:p>
        </p:txBody>
      </p:sp>
      <p:sp>
        <p:nvSpPr>
          <p:cNvPr id="4" name="Text Placeholder 3">
            <a:extLst>
              <a:ext uri="{FF2B5EF4-FFF2-40B4-BE49-F238E27FC236}">
                <a16:creationId xmlns:a16="http://schemas.microsoft.com/office/drawing/2014/main" id="{2BF94026-34F5-44BB-9D0E-C146C3A7E9D8}"/>
              </a:ext>
            </a:extLst>
          </p:cNvPr>
          <p:cNvSpPr>
            <a:spLocks noGrp="1"/>
          </p:cNvSpPr>
          <p:nvPr>
            <p:ph type="body" sz="half" idx="2"/>
          </p:nvPr>
        </p:nvSpPr>
        <p:spPr>
          <a:xfrm>
            <a:off x="568569" y="1268963"/>
            <a:ext cx="4957273" cy="4869237"/>
          </a:xfrm>
        </p:spPr>
        <p:txBody>
          <a:bodyPr vert="horz" lIns="91440" tIns="45720" rIns="91440" bIns="45720" rtlCol="0" anchor="ctr">
            <a:normAutofit fontScale="92500" lnSpcReduction="10000"/>
          </a:bodyPr>
          <a:lstStyle/>
          <a:p>
            <a:pPr marL="285750" indent="-285750" algn="l">
              <a:buClrTx/>
              <a:buFont typeface="Arial" panose="020B0604020202020204" pitchFamily="34" charset="0"/>
              <a:buChar char="•"/>
            </a:pPr>
            <a:r>
              <a:rPr lang="en-US" dirty="0">
                <a:solidFill>
                  <a:schemeClr val="bg1"/>
                </a:solidFill>
              </a:rPr>
              <a:t>Shiva and his wife Parvati had a son (Ganesh); Shiva was in the Himalayas (where he lived) while Parvati was in the house. Parvati began rubbing off dead skin and molded the skin into a boy (shape) before using her power to bring him to life. </a:t>
            </a:r>
          </a:p>
          <a:p>
            <a:pPr marL="285750" indent="-285750" algn="l">
              <a:buClrTx/>
              <a:buFont typeface="Arial" panose="020B0604020202020204" pitchFamily="34" charset="0"/>
              <a:buChar char="•"/>
            </a:pPr>
            <a:r>
              <a:rPr lang="en-US" dirty="0">
                <a:solidFill>
                  <a:schemeClr val="bg1"/>
                </a:solidFill>
              </a:rPr>
              <a:t>Parvati Told </a:t>
            </a:r>
            <a:r>
              <a:rPr lang="en-US" dirty="0" err="1">
                <a:solidFill>
                  <a:schemeClr val="bg1"/>
                </a:solidFill>
              </a:rPr>
              <a:t>ganesh</a:t>
            </a:r>
            <a:r>
              <a:rPr lang="en-US" dirty="0">
                <a:solidFill>
                  <a:schemeClr val="bg1"/>
                </a:solidFill>
              </a:rPr>
              <a:t> to guard the door and let no one in while she bathed; </a:t>
            </a:r>
            <a:r>
              <a:rPr lang="en-US" dirty="0" err="1">
                <a:solidFill>
                  <a:schemeClr val="bg1"/>
                </a:solidFill>
              </a:rPr>
              <a:t>ganesh</a:t>
            </a:r>
            <a:r>
              <a:rPr lang="en-US" dirty="0">
                <a:solidFill>
                  <a:schemeClr val="bg1"/>
                </a:solidFill>
              </a:rPr>
              <a:t> would not let Shiva enter the house upon his return.</a:t>
            </a:r>
          </a:p>
          <a:p>
            <a:pPr algn="l">
              <a:buClrTx/>
            </a:pPr>
            <a:r>
              <a:rPr lang="en-US" dirty="0">
                <a:solidFill>
                  <a:schemeClr val="bg1"/>
                </a:solidFill>
              </a:rPr>
              <a:t>The ill-tempered Shiva (not knowing that </a:t>
            </a:r>
            <a:r>
              <a:rPr lang="en-US" dirty="0" err="1">
                <a:solidFill>
                  <a:schemeClr val="bg1"/>
                </a:solidFill>
              </a:rPr>
              <a:t>ganesh</a:t>
            </a:r>
            <a:r>
              <a:rPr lang="en-US" dirty="0">
                <a:solidFill>
                  <a:schemeClr val="bg1"/>
                </a:solidFill>
              </a:rPr>
              <a:t> is his new son) beheaded Ganesh with his chakra. Upon seeing her dead son, Parvati demanded that </a:t>
            </a:r>
            <a:r>
              <a:rPr lang="en-US" dirty="0" err="1">
                <a:solidFill>
                  <a:schemeClr val="bg1"/>
                </a:solidFill>
              </a:rPr>
              <a:t>shiva</a:t>
            </a:r>
            <a:r>
              <a:rPr lang="en-US" dirty="0">
                <a:solidFill>
                  <a:schemeClr val="bg1"/>
                </a:solidFill>
              </a:rPr>
              <a:t> bring him back to life. Shiva Threw his chakra and brought back the head of the first living thing his chakra found: An elephant.</a:t>
            </a:r>
          </a:p>
        </p:txBody>
      </p:sp>
      <p:sp>
        <p:nvSpPr>
          <p:cNvPr id="3" name="Rectangle 2">
            <a:extLst>
              <a:ext uri="{FF2B5EF4-FFF2-40B4-BE49-F238E27FC236}">
                <a16:creationId xmlns:a16="http://schemas.microsoft.com/office/drawing/2014/main" id="{B710418C-65CF-402C-B172-411E2FE237E3}"/>
              </a:ext>
            </a:extLst>
          </p:cNvPr>
          <p:cNvSpPr/>
          <p:nvPr/>
        </p:nvSpPr>
        <p:spPr>
          <a:xfrm>
            <a:off x="6562325" y="5869542"/>
            <a:ext cx="4795928" cy="307777"/>
          </a:xfrm>
          <a:prstGeom prst="rect">
            <a:avLst/>
          </a:prstGeom>
        </p:spPr>
        <p:txBody>
          <a:bodyPr wrap="none">
            <a:spAutoFit/>
          </a:bodyPr>
          <a:lstStyle/>
          <a:p>
            <a:r>
              <a:rPr lang="en-US" sz="1400" dirty="0"/>
              <a:t>GANESH: LORD OF OBSTACLES—PRAYED TO DURING UNDERTAKINGS</a:t>
            </a:r>
          </a:p>
        </p:txBody>
      </p:sp>
    </p:spTree>
    <p:extLst>
      <p:ext uri="{BB962C8B-B14F-4D97-AF65-F5344CB8AC3E}">
        <p14:creationId xmlns:p14="http://schemas.microsoft.com/office/powerpoint/2010/main" val="2277733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useBgFill="1">
        <p:nvSpPr>
          <p:cNvPr id="21" name="Freeform: Shape 16">
            <a:extLst>
              <a:ext uri="{FF2B5EF4-FFF2-40B4-BE49-F238E27FC236}">
                <a16:creationId xmlns:a16="http://schemas.microsoft.com/office/drawing/2014/main" id="{43B4841E-E6B6-48C3-BA02-F73659C6D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8"/>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D45CB4A-DC79-4FBA-80FA-A28A64E0D17D}"/>
              </a:ext>
            </a:extLst>
          </p:cNvPr>
          <p:cNvSpPr>
            <a:spLocks noGrp="1"/>
          </p:cNvSpPr>
          <p:nvPr>
            <p:ph type="ctrTitle"/>
          </p:nvPr>
        </p:nvSpPr>
        <p:spPr>
          <a:xfrm>
            <a:off x="2127380" y="1737155"/>
            <a:ext cx="9099419" cy="3478307"/>
          </a:xfrm>
        </p:spPr>
        <p:txBody>
          <a:bodyPr anchor="b">
            <a:normAutofit/>
          </a:bodyPr>
          <a:lstStyle/>
          <a:p>
            <a:r>
              <a:rPr lang="en-US" sz="8800"/>
              <a:t>Supernatural Beings &amp; Forces</a:t>
            </a:r>
          </a:p>
        </p:txBody>
      </p:sp>
      <p:sp>
        <p:nvSpPr>
          <p:cNvPr id="22" name="Freeform: Shape 18">
            <a:extLst>
              <a:ext uri="{FF2B5EF4-FFF2-40B4-BE49-F238E27FC236}">
                <a16:creationId xmlns:a16="http://schemas.microsoft.com/office/drawing/2014/main" id="{3E5F7785-4545-4A24-9709-5B34B5748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37197"/>
            <a:ext cx="12192001" cy="1320803"/>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14727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682D3D-57B9-48C7-8C31-4D963971E9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4" name="Group 13">
            <a:extLst>
              <a:ext uri="{FF2B5EF4-FFF2-40B4-BE49-F238E27FC236}">
                <a16:creationId xmlns:a16="http://schemas.microsoft.com/office/drawing/2014/main" id="{D6940423-3E05-4C11-A599-87460C794E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5" name="Rectangle 14">
              <a:extLst>
                <a:ext uri="{FF2B5EF4-FFF2-40B4-BE49-F238E27FC236}">
                  <a16:creationId xmlns:a16="http://schemas.microsoft.com/office/drawing/2014/main" id="{BDF232DF-2519-46B4-A5DB-6E956426D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6" name="Freeform 11">
              <a:extLst>
                <a:ext uri="{FF2B5EF4-FFF2-40B4-BE49-F238E27FC236}">
                  <a16:creationId xmlns:a16="http://schemas.microsoft.com/office/drawing/2014/main" id="{378848D5-8CDD-4F00-8F7E-B68730F52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7" name="Rectangle 16">
              <a:extLst>
                <a:ext uri="{FF2B5EF4-FFF2-40B4-BE49-F238E27FC236}">
                  <a16:creationId xmlns:a16="http://schemas.microsoft.com/office/drawing/2014/main" id="{CBFFA796-2B2D-4FB8-848E-F40FD83E1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useBgFill="1">
        <p:nvSpPr>
          <p:cNvPr id="19" name="Rectangle 18">
            <a:extLst>
              <a:ext uri="{FF2B5EF4-FFF2-40B4-BE49-F238E27FC236}">
                <a16:creationId xmlns:a16="http://schemas.microsoft.com/office/drawing/2014/main" id="{4A9E2719-3179-4CB2-9E0D-7403C5056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1" name="Freeform 25">
            <a:extLst>
              <a:ext uri="{FF2B5EF4-FFF2-40B4-BE49-F238E27FC236}">
                <a16:creationId xmlns:a16="http://schemas.microsoft.com/office/drawing/2014/main" id="{2FA7B314-1C7F-48F1-A359-A30AD5537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3" name="Rectangle 22">
            <a:extLst>
              <a:ext uri="{FF2B5EF4-FFF2-40B4-BE49-F238E27FC236}">
                <a16:creationId xmlns:a16="http://schemas.microsoft.com/office/drawing/2014/main" id="{A4FEA56A-DD53-4B5F-A09A-BF4585AF7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094412"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E9C56DF-AA0F-475C-AE0D-BDC7066A97E3}"/>
              </a:ext>
            </a:extLst>
          </p:cNvPr>
          <p:cNvSpPr>
            <a:spLocks noGrp="1"/>
          </p:cNvSpPr>
          <p:nvPr>
            <p:ph type="title"/>
          </p:nvPr>
        </p:nvSpPr>
        <p:spPr>
          <a:xfrm>
            <a:off x="685802" y="363250"/>
            <a:ext cx="4949172" cy="1151965"/>
          </a:xfrm>
        </p:spPr>
        <p:txBody>
          <a:bodyPr vert="horz" lIns="91440" tIns="45720" rIns="91440" bIns="45720" rtlCol="0" anchor="ctr">
            <a:normAutofit/>
          </a:bodyPr>
          <a:lstStyle/>
          <a:p>
            <a:pPr algn="l"/>
            <a:r>
              <a:rPr lang="en-US" sz="3800">
                <a:solidFill>
                  <a:schemeClr val="bg1"/>
                </a:solidFill>
              </a:rPr>
              <a:t>Bokshi</a:t>
            </a:r>
            <a:br>
              <a:rPr lang="en-US" sz="3800">
                <a:solidFill>
                  <a:schemeClr val="bg1"/>
                </a:solidFill>
              </a:rPr>
            </a:br>
            <a:r>
              <a:rPr lang="en-US" sz="3800">
                <a:solidFill>
                  <a:schemeClr val="bg1"/>
                </a:solidFill>
              </a:rPr>
              <a:t>Black Magic Witch</a:t>
            </a:r>
          </a:p>
        </p:txBody>
      </p:sp>
      <p:sp>
        <p:nvSpPr>
          <p:cNvPr id="3" name="Text Placeholder 2">
            <a:extLst>
              <a:ext uri="{FF2B5EF4-FFF2-40B4-BE49-F238E27FC236}">
                <a16:creationId xmlns:a16="http://schemas.microsoft.com/office/drawing/2014/main" id="{537CD0B4-94D2-4578-8ED6-6704B4CD88B2}"/>
              </a:ext>
            </a:extLst>
          </p:cNvPr>
          <p:cNvSpPr>
            <a:spLocks noGrp="1"/>
          </p:cNvSpPr>
          <p:nvPr>
            <p:ph type="body" sz="half" idx="2"/>
          </p:nvPr>
        </p:nvSpPr>
        <p:spPr>
          <a:xfrm>
            <a:off x="444106" y="1515215"/>
            <a:ext cx="5190868" cy="4746689"/>
          </a:xfrm>
        </p:spPr>
        <p:txBody>
          <a:bodyPr vert="horz" lIns="91440" tIns="45720" rIns="91440" bIns="45720" rtlCol="0" anchor="ctr">
            <a:normAutofit lnSpcReduction="10000"/>
          </a:bodyPr>
          <a:lstStyle/>
          <a:p>
            <a:pPr marL="285750" indent="-228600" algn="l">
              <a:buFont typeface="Arial" panose="020B0604020202020204" pitchFamily="34" charset="0"/>
              <a:buChar char="•"/>
            </a:pPr>
            <a:r>
              <a:rPr lang="en-US" dirty="0">
                <a:solidFill>
                  <a:schemeClr val="bg1"/>
                </a:solidFill>
              </a:rPr>
              <a:t>Traditional Belief in witchcraft, possessions and ill will inflicted on others through supernatural forces</a:t>
            </a:r>
          </a:p>
          <a:p>
            <a:pPr marL="285750" indent="-228600" algn="l">
              <a:buFont typeface="Arial" panose="020B0604020202020204" pitchFamily="34" charset="0"/>
              <a:buChar char="•"/>
            </a:pPr>
            <a:r>
              <a:rPr lang="en-US" dirty="0">
                <a:solidFill>
                  <a:schemeClr val="bg1"/>
                </a:solidFill>
              </a:rPr>
              <a:t>“</a:t>
            </a:r>
            <a:r>
              <a:rPr lang="en-US" dirty="0" err="1">
                <a:solidFill>
                  <a:schemeClr val="bg1"/>
                </a:solidFill>
              </a:rPr>
              <a:t>Bokshi</a:t>
            </a:r>
            <a:r>
              <a:rPr lang="en-US" dirty="0">
                <a:solidFill>
                  <a:schemeClr val="bg1"/>
                </a:solidFill>
              </a:rPr>
              <a:t> Bites”</a:t>
            </a:r>
          </a:p>
          <a:p>
            <a:pPr indent="-228600" algn="l">
              <a:buFont typeface="Arial" panose="020B0604020202020204" pitchFamily="34" charset="0"/>
              <a:buChar char="•"/>
            </a:pPr>
            <a:r>
              <a:rPr lang="en-US" dirty="0">
                <a:solidFill>
                  <a:schemeClr val="bg1"/>
                </a:solidFill>
              </a:rPr>
              <a:t>Credited with causing bruises that seemingly appear overnight with no cause. (Primarily referred to by older, “traditional” individuals.</a:t>
            </a:r>
          </a:p>
          <a:p>
            <a:pPr algn="l"/>
            <a:r>
              <a:rPr lang="en-US" dirty="0">
                <a:solidFill>
                  <a:schemeClr val="bg1"/>
                </a:solidFill>
              </a:rPr>
              <a:t>The </a:t>
            </a:r>
            <a:r>
              <a:rPr lang="en-US" dirty="0" err="1">
                <a:solidFill>
                  <a:schemeClr val="bg1"/>
                </a:solidFill>
              </a:rPr>
              <a:t>Bokshi</a:t>
            </a:r>
            <a:r>
              <a:rPr lang="en-US" dirty="0">
                <a:solidFill>
                  <a:schemeClr val="bg1"/>
                </a:solidFill>
              </a:rPr>
              <a:t> sucks the blood of (sleeping) women to Harm them—leaving a round/oval shaped bruise</a:t>
            </a:r>
          </a:p>
          <a:p>
            <a:pPr marL="285750" indent="-228600" algn="l">
              <a:buFont typeface="Arial" panose="020B0604020202020204" pitchFamily="34" charset="0"/>
              <a:buChar char="•"/>
            </a:pPr>
            <a:r>
              <a:rPr lang="en-US" dirty="0">
                <a:solidFill>
                  <a:schemeClr val="bg1"/>
                </a:solidFill>
              </a:rPr>
              <a:t>Women are still persecuted, Tortured and killed for “witchcraft” in Nepal—Not isolated to location/rural areas</a:t>
            </a:r>
          </a:p>
          <a:p>
            <a:pPr marL="57150" algn="l"/>
            <a:r>
              <a:rPr lang="en-US" dirty="0">
                <a:solidFill>
                  <a:schemeClr val="bg1"/>
                </a:solidFill>
              </a:rPr>
              <a:t>2012—Kathmandu, Nepal</a:t>
            </a:r>
          </a:p>
        </p:txBody>
      </p:sp>
      <p:pic>
        <p:nvPicPr>
          <p:cNvPr id="6" name="Content Placeholder 5">
            <a:extLst>
              <a:ext uri="{FF2B5EF4-FFF2-40B4-BE49-F238E27FC236}">
                <a16:creationId xmlns:a16="http://schemas.microsoft.com/office/drawing/2014/main" id="{51CDEB16-45EA-459A-BD0F-6796E5DB7A1A}"/>
              </a:ext>
            </a:extLst>
          </p:cNvPr>
          <p:cNvPicPr>
            <a:picLocks noGrp="1" noChangeAspect="1"/>
          </p:cNvPicPr>
          <p:nvPr>
            <p:ph sz="quarter" idx="13"/>
          </p:nvPr>
        </p:nvPicPr>
        <p:blipFill rotWithShape="1">
          <a:blip r:embed="rId4"/>
          <a:srcRect t="13383" b="1630"/>
          <a:stretch/>
        </p:blipFill>
        <p:spPr>
          <a:xfrm>
            <a:off x="6320775" y="231418"/>
            <a:ext cx="5142813" cy="2895599"/>
          </a:xfrm>
          <a:prstGeom prst="rect">
            <a:avLst/>
          </a:prstGeom>
          <a:ln>
            <a:noFill/>
          </a:ln>
        </p:spPr>
      </p:pic>
      <p:pic>
        <p:nvPicPr>
          <p:cNvPr id="7" name="Picture 6">
            <a:extLst>
              <a:ext uri="{FF2B5EF4-FFF2-40B4-BE49-F238E27FC236}">
                <a16:creationId xmlns:a16="http://schemas.microsoft.com/office/drawing/2014/main" id="{84EDF036-5CD0-4CA5-BCE0-9D5F4EB976CC}"/>
              </a:ext>
            </a:extLst>
          </p:cNvPr>
          <p:cNvPicPr>
            <a:picLocks noChangeAspect="1"/>
          </p:cNvPicPr>
          <p:nvPr/>
        </p:nvPicPr>
        <p:blipFill rotWithShape="1">
          <a:blip r:embed="rId5"/>
          <a:srcRect t="13013" b="12120"/>
          <a:stretch/>
        </p:blipFill>
        <p:spPr>
          <a:xfrm>
            <a:off x="6320775" y="3250087"/>
            <a:ext cx="5142813" cy="2887676"/>
          </a:xfrm>
          <a:prstGeom prst="rect">
            <a:avLst/>
          </a:prstGeom>
          <a:ln>
            <a:noFill/>
          </a:ln>
        </p:spPr>
      </p:pic>
    </p:spTree>
    <p:extLst>
      <p:ext uri="{BB962C8B-B14F-4D97-AF65-F5344CB8AC3E}">
        <p14:creationId xmlns:p14="http://schemas.microsoft.com/office/powerpoint/2010/main" val="441353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3CD781F-F935-4310-9C70-32C9B03A15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3" name="Group 12">
            <a:extLst>
              <a:ext uri="{FF2B5EF4-FFF2-40B4-BE49-F238E27FC236}">
                <a16:creationId xmlns:a16="http://schemas.microsoft.com/office/drawing/2014/main" id="{E389415A-F11F-49E4-B0C5-CF7FF9CE8E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4" name="Rectangle 13">
              <a:extLst>
                <a:ext uri="{FF2B5EF4-FFF2-40B4-BE49-F238E27FC236}">
                  <a16:creationId xmlns:a16="http://schemas.microsoft.com/office/drawing/2014/main" id="{91A09D7C-72C0-44A7-95A9-038C62939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5" name="Freeform 11">
              <a:extLst>
                <a:ext uri="{FF2B5EF4-FFF2-40B4-BE49-F238E27FC236}">
                  <a16:creationId xmlns:a16="http://schemas.microsoft.com/office/drawing/2014/main" id="{9B1A95B7-C468-4483-B6EA-858374AB5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6" name="Rectangle 15">
              <a:extLst>
                <a:ext uri="{FF2B5EF4-FFF2-40B4-BE49-F238E27FC236}">
                  <a16:creationId xmlns:a16="http://schemas.microsoft.com/office/drawing/2014/main" id="{2D68F968-C120-4C1E-B281-A62213BD21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pic>
        <p:nvPicPr>
          <p:cNvPr id="18" name="Picture 17">
            <a:extLst>
              <a:ext uri="{FF2B5EF4-FFF2-40B4-BE49-F238E27FC236}">
                <a16:creationId xmlns:a16="http://schemas.microsoft.com/office/drawing/2014/main" id="{1A71A71C-209A-4AEB-ACE5-99478391B92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0" name="Rectangle 19">
            <a:extLst>
              <a:ext uri="{FF2B5EF4-FFF2-40B4-BE49-F238E27FC236}">
                <a16:creationId xmlns:a16="http://schemas.microsoft.com/office/drawing/2014/main" id="{6DE4BFA7-B82F-438B-B2B2-49906328DF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6" name="Picture Placeholder 5" descr="A picture containing animal&#10;&#10;Description automatically generated">
            <a:extLst>
              <a:ext uri="{FF2B5EF4-FFF2-40B4-BE49-F238E27FC236}">
                <a16:creationId xmlns:a16="http://schemas.microsoft.com/office/drawing/2014/main" id="{FAF572FB-255B-4729-8BFF-04AB63A3B6F8}"/>
              </a:ext>
            </a:extLst>
          </p:cNvPr>
          <p:cNvPicPr>
            <a:picLocks noGrp="1" noChangeAspect="1"/>
          </p:cNvPicPr>
          <p:nvPr>
            <p:ph type="pic" idx="1"/>
          </p:nvPr>
        </p:nvPicPr>
        <p:blipFill rotWithShape="1">
          <a:blip r:embed="rId4"/>
          <a:srcRect l="26081" r="25285" b="-1"/>
          <a:stretch/>
        </p:blipFill>
        <p:spPr>
          <a:xfrm>
            <a:off x="7793391" y="234347"/>
            <a:ext cx="3680817" cy="5903415"/>
          </a:xfrm>
          <a:prstGeom prst="rect">
            <a:avLst/>
          </a:prstGeom>
          <a:ln>
            <a:noFill/>
          </a:ln>
        </p:spPr>
      </p:pic>
      <p:sp>
        <p:nvSpPr>
          <p:cNvPr id="22" name="Freeform 9">
            <a:extLst>
              <a:ext uri="{FF2B5EF4-FFF2-40B4-BE49-F238E27FC236}">
                <a16:creationId xmlns:a16="http://schemas.microsoft.com/office/drawing/2014/main" id="{D508A3B8-B1AA-4A53-8613-20B62ECDE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4" name="Rectangle 23">
            <a:extLst>
              <a:ext uri="{FF2B5EF4-FFF2-40B4-BE49-F238E27FC236}">
                <a16:creationId xmlns:a16="http://schemas.microsoft.com/office/drawing/2014/main" id="{5255E8F1-8D1A-4978-A5E9-DA60C55D2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755413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761FEF3-76E1-4C25-BE18-D90A1FA51222}"/>
              </a:ext>
            </a:extLst>
          </p:cNvPr>
          <p:cNvSpPr>
            <a:spLocks noGrp="1"/>
          </p:cNvSpPr>
          <p:nvPr>
            <p:ph type="title"/>
          </p:nvPr>
        </p:nvSpPr>
        <p:spPr>
          <a:xfrm>
            <a:off x="685799" y="690479"/>
            <a:ext cx="6382699" cy="1146825"/>
          </a:xfrm>
        </p:spPr>
        <p:txBody>
          <a:bodyPr vert="horz" lIns="91440" tIns="45720" rIns="91440" bIns="45720" rtlCol="0" anchor="ctr">
            <a:normAutofit/>
          </a:bodyPr>
          <a:lstStyle/>
          <a:p>
            <a:pPr algn="l"/>
            <a:r>
              <a:rPr lang="en-US" sz="3800">
                <a:solidFill>
                  <a:schemeClr val="bg1"/>
                </a:solidFill>
              </a:rPr>
              <a:t>MIDNIGHT MONSTERS AND THE dark</a:t>
            </a:r>
          </a:p>
        </p:txBody>
      </p:sp>
      <p:sp>
        <p:nvSpPr>
          <p:cNvPr id="4" name="Text Placeholder 3">
            <a:extLst>
              <a:ext uri="{FF2B5EF4-FFF2-40B4-BE49-F238E27FC236}">
                <a16:creationId xmlns:a16="http://schemas.microsoft.com/office/drawing/2014/main" id="{8FEF6AF2-1658-4F0A-B489-5EA3288D363E}"/>
              </a:ext>
            </a:extLst>
          </p:cNvPr>
          <p:cNvSpPr>
            <a:spLocks noGrp="1"/>
          </p:cNvSpPr>
          <p:nvPr>
            <p:ph type="body" sz="half" idx="2"/>
          </p:nvPr>
        </p:nvSpPr>
        <p:spPr>
          <a:xfrm>
            <a:off x="685800" y="2063395"/>
            <a:ext cx="6382697" cy="4104126"/>
          </a:xfrm>
        </p:spPr>
        <p:txBody>
          <a:bodyPr vert="horz" lIns="91440" tIns="45720" rIns="91440" bIns="45720" rtlCol="0" anchor="ctr">
            <a:normAutofit/>
          </a:bodyPr>
          <a:lstStyle/>
          <a:p>
            <a:pPr algn="l">
              <a:lnSpc>
                <a:spcPct val="110000"/>
              </a:lnSpc>
            </a:pPr>
            <a:r>
              <a:rPr lang="en-US" dirty="0">
                <a:solidFill>
                  <a:schemeClr val="bg1"/>
                </a:solidFill>
              </a:rPr>
              <a:t>Midnight</a:t>
            </a:r>
          </a:p>
          <a:p>
            <a:pPr marL="285750" indent="-228600" algn="l">
              <a:lnSpc>
                <a:spcPct val="110000"/>
              </a:lnSpc>
              <a:buFont typeface="Arial" panose="020B0604020202020204" pitchFamily="34" charset="0"/>
              <a:buChar char="•"/>
            </a:pPr>
            <a:r>
              <a:rPr lang="en-US" dirty="0">
                <a:solidFill>
                  <a:schemeClr val="bg1"/>
                </a:solidFill>
              </a:rPr>
              <a:t>Don’t look out windows at midnight! Witches and monsters come out at midnight.</a:t>
            </a:r>
          </a:p>
          <a:p>
            <a:pPr marL="285750" indent="-228600" algn="l">
              <a:lnSpc>
                <a:spcPct val="110000"/>
              </a:lnSpc>
              <a:buFont typeface="Arial" panose="020B0604020202020204" pitchFamily="34" charset="0"/>
              <a:buChar char="•"/>
            </a:pPr>
            <a:r>
              <a:rPr lang="en-US" dirty="0">
                <a:solidFill>
                  <a:schemeClr val="bg1"/>
                </a:solidFill>
              </a:rPr>
              <a:t>Monster example: A beautiful woman dressed in white with backwards feet that hunts men at night.</a:t>
            </a:r>
          </a:p>
          <a:p>
            <a:pPr marL="285750" indent="-228600" algn="l">
              <a:lnSpc>
                <a:spcPct val="110000"/>
              </a:lnSpc>
              <a:buFont typeface="Arial" panose="020B0604020202020204" pitchFamily="34" charset="0"/>
              <a:buChar char="•"/>
            </a:pPr>
            <a:endParaRPr lang="en-US" dirty="0">
              <a:solidFill>
                <a:schemeClr val="bg1"/>
              </a:solidFill>
            </a:endParaRPr>
          </a:p>
          <a:p>
            <a:pPr algn="l">
              <a:lnSpc>
                <a:spcPct val="110000"/>
              </a:lnSpc>
            </a:pPr>
            <a:r>
              <a:rPr lang="en-US" dirty="0">
                <a:solidFill>
                  <a:schemeClr val="bg1"/>
                </a:solidFill>
              </a:rPr>
              <a:t>FEAR OF THE DARK</a:t>
            </a:r>
          </a:p>
          <a:p>
            <a:pPr indent="-228600" algn="l">
              <a:lnSpc>
                <a:spcPct val="110000"/>
              </a:lnSpc>
              <a:buFont typeface="Arial" panose="020B0604020202020204" pitchFamily="34" charset="0"/>
              <a:buChar char="•"/>
            </a:pPr>
            <a:r>
              <a:rPr lang="en-US" dirty="0">
                <a:solidFill>
                  <a:schemeClr val="bg1"/>
                </a:solidFill>
              </a:rPr>
              <a:t>SABRINA HAD A FEAR OF THE DARK WHEN SHE WAS 3 OR 4 YEARS OLD (she stated that it was likely because of the warnings about monsters).</a:t>
            </a:r>
          </a:p>
        </p:txBody>
      </p:sp>
    </p:spTree>
    <p:extLst>
      <p:ext uri="{BB962C8B-B14F-4D97-AF65-F5344CB8AC3E}">
        <p14:creationId xmlns:p14="http://schemas.microsoft.com/office/powerpoint/2010/main" val="241698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1682D3D-57B9-48C7-8C31-4D963971E9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9" name="Group 28">
            <a:extLst>
              <a:ext uri="{FF2B5EF4-FFF2-40B4-BE49-F238E27FC236}">
                <a16:creationId xmlns:a16="http://schemas.microsoft.com/office/drawing/2014/main" id="{D6940423-3E05-4C11-A599-87460C794E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30" name="Rectangle 29">
              <a:extLst>
                <a:ext uri="{FF2B5EF4-FFF2-40B4-BE49-F238E27FC236}">
                  <a16:creationId xmlns:a16="http://schemas.microsoft.com/office/drawing/2014/main" id="{BDF232DF-2519-46B4-A5DB-6E956426D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31" name="Freeform 11">
              <a:extLst>
                <a:ext uri="{FF2B5EF4-FFF2-40B4-BE49-F238E27FC236}">
                  <a16:creationId xmlns:a16="http://schemas.microsoft.com/office/drawing/2014/main" id="{378848D5-8CDD-4F00-8F7E-B68730F52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2" name="Rectangle 31">
              <a:extLst>
                <a:ext uri="{FF2B5EF4-FFF2-40B4-BE49-F238E27FC236}">
                  <a16:creationId xmlns:a16="http://schemas.microsoft.com/office/drawing/2014/main" id="{CBFFA796-2B2D-4FB8-848E-F40FD83E1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pic>
        <p:nvPicPr>
          <p:cNvPr id="8" name="Picture 7">
            <a:extLst>
              <a:ext uri="{FF2B5EF4-FFF2-40B4-BE49-F238E27FC236}">
                <a16:creationId xmlns:a16="http://schemas.microsoft.com/office/drawing/2014/main" id="{ECD91142-266C-451C-83C7-4A656234A49A}"/>
              </a:ext>
            </a:extLst>
          </p:cNvPr>
          <p:cNvPicPr>
            <a:picLocks noChangeAspect="1"/>
          </p:cNvPicPr>
          <p:nvPr/>
        </p:nvPicPr>
        <p:blipFill rotWithShape="1">
          <a:blip r:embed="rId4"/>
          <a:srcRect l="13612" r="26656" b="1"/>
          <a:stretch/>
        </p:blipFill>
        <p:spPr>
          <a:xfrm rot="21420000">
            <a:off x="4662035" y="-198419"/>
            <a:ext cx="7703959" cy="7254838"/>
          </a:xfrm>
          <a:custGeom>
            <a:avLst/>
            <a:gdLst>
              <a:gd name="connsiteX0" fmla="*/ 0 w 7703959"/>
              <a:gd name="connsiteY0" fmla="*/ 0 h 7254838"/>
              <a:gd name="connsiteX1" fmla="*/ 7703959 w 7703959"/>
              <a:gd name="connsiteY1" fmla="*/ 403747 h 7254838"/>
              <a:gd name="connsiteX2" fmla="*/ 7344909 w 7703959"/>
              <a:gd name="connsiteY2" fmla="*/ 7254838 h 7254838"/>
              <a:gd name="connsiteX3" fmla="*/ 0 w 7703959"/>
              <a:gd name="connsiteY3" fmla="*/ 6869908 h 7254838"/>
            </a:gdLst>
            <a:ahLst/>
            <a:cxnLst>
              <a:cxn ang="0">
                <a:pos x="connsiteX0" y="connsiteY0"/>
              </a:cxn>
              <a:cxn ang="0">
                <a:pos x="connsiteX1" y="connsiteY1"/>
              </a:cxn>
              <a:cxn ang="0">
                <a:pos x="connsiteX2" y="connsiteY2"/>
              </a:cxn>
              <a:cxn ang="0">
                <a:pos x="connsiteX3" y="connsiteY3"/>
              </a:cxn>
            </a:cxnLst>
            <a:rect l="l" t="t" r="r" b="b"/>
            <a:pathLst>
              <a:path w="7703959" h="7254838">
                <a:moveTo>
                  <a:pt x="0" y="0"/>
                </a:moveTo>
                <a:lnTo>
                  <a:pt x="7703959" y="403747"/>
                </a:lnTo>
                <a:lnTo>
                  <a:pt x="7344909" y="7254838"/>
                </a:lnTo>
                <a:lnTo>
                  <a:pt x="0" y="6869908"/>
                </a:lnTo>
                <a:close/>
              </a:path>
            </a:pathLst>
          </a:custGeom>
        </p:spPr>
      </p:pic>
      <p:sp>
        <p:nvSpPr>
          <p:cNvPr id="34" name="Freeform 22">
            <a:extLst>
              <a:ext uri="{FF2B5EF4-FFF2-40B4-BE49-F238E27FC236}">
                <a16:creationId xmlns:a16="http://schemas.microsoft.com/office/drawing/2014/main" id="{814A8E1E-D245-4042-A1CD-7C5579990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4665278" y="615132"/>
            <a:ext cx="7679541" cy="5638801"/>
          </a:xfrm>
          <a:custGeom>
            <a:avLst/>
            <a:gdLst>
              <a:gd name="connsiteX0" fmla="*/ 7679541 w 7679541"/>
              <a:gd name="connsiteY0" fmla="*/ 0 h 5638801"/>
              <a:gd name="connsiteX1" fmla="*/ 7384024 w 7679541"/>
              <a:gd name="connsiteY1" fmla="*/ 5638801 h 5638801"/>
              <a:gd name="connsiteX2" fmla="*/ 0 w 7679541"/>
              <a:gd name="connsiteY2" fmla="*/ 5638800 h 5638801"/>
              <a:gd name="connsiteX3" fmla="*/ 0 w 7679541"/>
              <a:gd name="connsiteY3" fmla="*/ 0 h 5638801"/>
            </a:gdLst>
            <a:ahLst/>
            <a:cxnLst>
              <a:cxn ang="0">
                <a:pos x="connsiteX0" y="connsiteY0"/>
              </a:cxn>
              <a:cxn ang="0">
                <a:pos x="connsiteX1" y="connsiteY1"/>
              </a:cxn>
              <a:cxn ang="0">
                <a:pos x="connsiteX2" y="connsiteY2"/>
              </a:cxn>
              <a:cxn ang="0">
                <a:pos x="connsiteX3" y="connsiteY3"/>
              </a:cxn>
            </a:cxnLst>
            <a:rect l="l" t="t" r="r" b="b"/>
            <a:pathLst>
              <a:path w="7679541" h="5638801">
                <a:moveTo>
                  <a:pt x="7679541" y="0"/>
                </a:moveTo>
                <a:lnTo>
                  <a:pt x="7384024" y="5638801"/>
                </a:lnTo>
                <a:lnTo>
                  <a:pt x="0" y="5638800"/>
                </a:lnTo>
                <a:lnTo>
                  <a:pt x="0"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CCDA0BF-BBF0-4AC5-9B3A-6D90FB5A4114}"/>
              </a:ext>
            </a:extLst>
          </p:cNvPr>
          <p:cNvSpPr>
            <a:spLocks noGrp="1"/>
          </p:cNvSpPr>
          <p:nvPr>
            <p:ph type="title"/>
          </p:nvPr>
        </p:nvSpPr>
        <p:spPr>
          <a:xfrm rot="21420000">
            <a:off x="5063207" y="1249805"/>
            <a:ext cx="6449873" cy="1122804"/>
          </a:xfrm>
        </p:spPr>
        <p:txBody>
          <a:bodyPr vert="horz" lIns="91440" tIns="45720" rIns="91440" bIns="45720" rtlCol="0" anchor="ctr">
            <a:normAutofit/>
          </a:bodyPr>
          <a:lstStyle/>
          <a:p>
            <a:pPr algn="l"/>
            <a:r>
              <a:rPr lang="en-US" sz="5400" dirty="0">
                <a:solidFill>
                  <a:schemeClr val="bg1"/>
                </a:solidFill>
              </a:rPr>
              <a:t>Nag Panchami</a:t>
            </a:r>
          </a:p>
        </p:txBody>
      </p:sp>
      <p:pic>
        <p:nvPicPr>
          <p:cNvPr id="6" name="Picture Placeholder 5">
            <a:extLst>
              <a:ext uri="{FF2B5EF4-FFF2-40B4-BE49-F238E27FC236}">
                <a16:creationId xmlns:a16="http://schemas.microsoft.com/office/drawing/2014/main" id="{622D221C-75A5-4FEA-B9CB-F626E0EB390C}"/>
              </a:ext>
            </a:extLst>
          </p:cNvPr>
          <p:cNvPicPr>
            <a:picLocks noGrp="1" noChangeAspect="1"/>
          </p:cNvPicPr>
          <p:nvPr>
            <p:ph type="pic" idx="1"/>
          </p:nvPr>
        </p:nvPicPr>
        <p:blipFill rotWithShape="1">
          <a:blip r:embed="rId5"/>
          <a:srcRect l="8336" r="8337" b="1"/>
          <a:stretch/>
        </p:blipFill>
        <p:spPr>
          <a:xfrm rot="21420000">
            <a:off x="-175958" y="-112724"/>
            <a:ext cx="4839750" cy="7104732"/>
          </a:xfrm>
          <a:custGeom>
            <a:avLst/>
            <a:gdLst>
              <a:gd name="connsiteX0" fmla="*/ 359050 w 4839750"/>
              <a:gd name="connsiteY0" fmla="*/ 0 h 7104732"/>
              <a:gd name="connsiteX1" fmla="*/ 4839749 w 4839750"/>
              <a:gd name="connsiteY1" fmla="*/ 234824 h 7104732"/>
              <a:gd name="connsiteX2" fmla="*/ 4839750 w 4839750"/>
              <a:gd name="connsiteY2" fmla="*/ 7104732 h 7104732"/>
              <a:gd name="connsiteX3" fmla="*/ 0 w 4839750"/>
              <a:gd name="connsiteY3" fmla="*/ 6851091 h 7104732"/>
            </a:gdLst>
            <a:ahLst/>
            <a:cxnLst>
              <a:cxn ang="0">
                <a:pos x="connsiteX0" y="connsiteY0"/>
              </a:cxn>
              <a:cxn ang="0">
                <a:pos x="connsiteX1" y="connsiteY1"/>
              </a:cxn>
              <a:cxn ang="0">
                <a:pos x="connsiteX2" y="connsiteY2"/>
              </a:cxn>
              <a:cxn ang="0">
                <a:pos x="connsiteX3" y="connsiteY3"/>
              </a:cxn>
            </a:cxnLst>
            <a:rect l="l" t="t" r="r" b="b"/>
            <a:pathLst>
              <a:path w="4839750" h="7104732">
                <a:moveTo>
                  <a:pt x="359050" y="0"/>
                </a:moveTo>
                <a:lnTo>
                  <a:pt x="4839749" y="234824"/>
                </a:lnTo>
                <a:lnTo>
                  <a:pt x="4839750" y="7104732"/>
                </a:lnTo>
                <a:lnTo>
                  <a:pt x="0" y="6851091"/>
                </a:lnTo>
                <a:close/>
              </a:path>
            </a:pathLst>
          </a:custGeom>
        </p:spPr>
      </p:pic>
      <p:sp>
        <p:nvSpPr>
          <p:cNvPr id="4" name="Text Placeholder 3">
            <a:extLst>
              <a:ext uri="{FF2B5EF4-FFF2-40B4-BE49-F238E27FC236}">
                <a16:creationId xmlns:a16="http://schemas.microsoft.com/office/drawing/2014/main" id="{BE504F55-6AD3-415C-92B0-CB26FC50E35B}"/>
              </a:ext>
            </a:extLst>
          </p:cNvPr>
          <p:cNvSpPr>
            <a:spLocks noGrp="1"/>
          </p:cNvSpPr>
          <p:nvPr>
            <p:ph type="body" sz="half" idx="2"/>
          </p:nvPr>
        </p:nvSpPr>
        <p:spPr>
          <a:xfrm rot="21420000">
            <a:off x="5181696" y="2470490"/>
            <a:ext cx="6616192" cy="2919574"/>
          </a:xfrm>
        </p:spPr>
        <p:txBody>
          <a:bodyPr vert="horz" lIns="91440" tIns="45720" rIns="91440" bIns="45720" rtlCol="0" anchor="ctr">
            <a:normAutofit/>
          </a:bodyPr>
          <a:lstStyle/>
          <a:p>
            <a:pPr marL="285750" indent="-285750" algn="l">
              <a:buClr>
                <a:schemeClr val="bg1"/>
              </a:buClr>
              <a:buFont typeface="Arial" panose="020B0604020202020204" pitchFamily="34" charset="0"/>
              <a:buChar char="•"/>
            </a:pPr>
            <a:r>
              <a:rPr lang="en-US" dirty="0">
                <a:solidFill>
                  <a:schemeClr val="bg1"/>
                </a:solidFill>
              </a:rPr>
              <a:t> Annual Festival</a:t>
            </a:r>
          </a:p>
          <a:p>
            <a:pPr marL="285750" indent="-285750" algn="l">
              <a:buClr>
                <a:schemeClr val="bg1"/>
              </a:buClr>
              <a:buFont typeface="Arial" panose="020B0604020202020204" pitchFamily="34" charset="0"/>
              <a:buChar char="•"/>
            </a:pPr>
            <a:r>
              <a:rPr lang="en-US" dirty="0">
                <a:solidFill>
                  <a:schemeClr val="bg1"/>
                </a:solidFill>
              </a:rPr>
              <a:t>Takes place in </a:t>
            </a:r>
            <a:r>
              <a:rPr lang="en-US" dirty="0" err="1">
                <a:solidFill>
                  <a:schemeClr val="bg1"/>
                </a:solidFill>
              </a:rPr>
              <a:t>india</a:t>
            </a:r>
            <a:r>
              <a:rPr lang="en-US" dirty="0">
                <a:solidFill>
                  <a:schemeClr val="bg1"/>
                </a:solidFill>
              </a:rPr>
              <a:t> and Nepal</a:t>
            </a:r>
          </a:p>
          <a:p>
            <a:pPr indent="-228600" algn="l">
              <a:buClr>
                <a:schemeClr val="bg1"/>
              </a:buClr>
              <a:buFont typeface="Arial" panose="020B0604020202020204" pitchFamily="34" charset="0"/>
              <a:buChar char="•"/>
            </a:pPr>
            <a:r>
              <a:rPr lang="en-US" dirty="0">
                <a:solidFill>
                  <a:schemeClr val="bg1"/>
                </a:solidFill>
              </a:rPr>
              <a:t> Form of snake worshipping</a:t>
            </a:r>
          </a:p>
          <a:p>
            <a:pPr indent="-228600" algn="l">
              <a:buClr>
                <a:schemeClr val="bg1"/>
              </a:buClr>
              <a:buFont typeface="Arial" panose="020B0604020202020204" pitchFamily="34" charset="0"/>
              <a:buChar char="•"/>
            </a:pPr>
            <a:r>
              <a:rPr lang="en-US" dirty="0">
                <a:solidFill>
                  <a:schemeClr val="bg1"/>
                </a:solidFill>
              </a:rPr>
              <a:t> People bathe snakes in milk in order to ensure their family’s freedom from snakes.</a:t>
            </a:r>
          </a:p>
          <a:p>
            <a:pPr indent="-228600" algn="l">
              <a:buClr>
                <a:schemeClr val="bg1"/>
              </a:buClr>
              <a:buFont typeface="Arial" panose="020B0604020202020204" pitchFamily="34" charset="0"/>
              <a:buChar char="•"/>
            </a:pPr>
            <a:r>
              <a:rPr lang="en-US" dirty="0">
                <a:solidFill>
                  <a:schemeClr val="bg1"/>
                </a:solidFill>
              </a:rPr>
              <a:t>Temples dedicated to snakes and their pictures are honored with ceremonies, music, dancing and offerings of milk and honey</a:t>
            </a:r>
          </a:p>
        </p:txBody>
      </p:sp>
      <p:sp>
        <p:nvSpPr>
          <p:cNvPr id="3" name="Arrow: Left 2">
            <a:extLst>
              <a:ext uri="{FF2B5EF4-FFF2-40B4-BE49-F238E27FC236}">
                <a16:creationId xmlns:a16="http://schemas.microsoft.com/office/drawing/2014/main" id="{9C646F0D-1555-4D26-84A2-3C948B59AA93}"/>
              </a:ext>
            </a:extLst>
          </p:cNvPr>
          <p:cNvSpPr/>
          <p:nvPr/>
        </p:nvSpPr>
        <p:spPr>
          <a:xfrm rot="21378669">
            <a:off x="4714951" y="5789408"/>
            <a:ext cx="980000" cy="414122"/>
          </a:xfrm>
          <a:prstGeom prst="lef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B587002-F9FE-45E7-BE7F-38E60BF6BE80}"/>
              </a:ext>
            </a:extLst>
          </p:cNvPr>
          <p:cNvSpPr/>
          <p:nvPr/>
        </p:nvSpPr>
        <p:spPr>
          <a:xfrm rot="21431785">
            <a:off x="5720251" y="5598070"/>
            <a:ext cx="6179320" cy="369332"/>
          </a:xfrm>
          <a:prstGeom prst="rect">
            <a:avLst/>
          </a:prstGeom>
        </p:spPr>
        <p:txBody>
          <a:bodyPr wrap="none">
            <a:spAutoFit/>
          </a:bodyPr>
          <a:lstStyle/>
          <a:p>
            <a:r>
              <a:rPr lang="en-US" dirty="0">
                <a:latin typeface="Impact" panose="020B0806030902050204" pitchFamily="34" charset="0"/>
                <a:cs typeface="Times New Roman" panose="02020603050405020304" pitchFamily="18" charset="0"/>
              </a:rPr>
              <a:t>STUCK ON HOUSE GATES WITH COW DUNG: WARDS AGAINST SNAKES</a:t>
            </a:r>
            <a:endParaRPr lang="en-US" dirty="0">
              <a:latin typeface="Impact" panose="020B0806030902050204" pitchFamily="34" charset="0"/>
            </a:endParaRPr>
          </a:p>
        </p:txBody>
      </p:sp>
      <p:pic>
        <p:nvPicPr>
          <p:cNvPr id="9" name="Picture 8">
            <a:extLst>
              <a:ext uri="{FF2B5EF4-FFF2-40B4-BE49-F238E27FC236}">
                <a16:creationId xmlns:a16="http://schemas.microsoft.com/office/drawing/2014/main" id="{566F5F6F-A113-4646-A0A3-5559D7D498D2}"/>
              </a:ext>
            </a:extLst>
          </p:cNvPr>
          <p:cNvPicPr>
            <a:picLocks noChangeAspect="1"/>
          </p:cNvPicPr>
          <p:nvPr/>
        </p:nvPicPr>
        <p:blipFill>
          <a:blip r:embed="rId6"/>
          <a:stretch>
            <a:fillRect/>
          </a:stretch>
        </p:blipFill>
        <p:spPr>
          <a:xfrm flipH="1">
            <a:off x="12628819" y="1322590"/>
            <a:ext cx="2388877" cy="2436059"/>
          </a:xfrm>
          <a:prstGeom prst="rect">
            <a:avLst/>
          </a:prstGeom>
        </p:spPr>
      </p:pic>
    </p:spTree>
    <p:extLst>
      <p:ext uri="{BB962C8B-B14F-4D97-AF65-F5344CB8AC3E}">
        <p14:creationId xmlns:p14="http://schemas.microsoft.com/office/powerpoint/2010/main" val="326814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95833E-6 -3.7037E-7 L -0.2608 -3.7037E-7 " pathEditMode="relative" rAng="0" ptsTypes="AA">
                                      <p:cBhvr>
                                        <p:cTn id="6" dur="4000" fill="hold"/>
                                        <p:tgtEl>
                                          <p:spTgt spid="9"/>
                                        </p:tgtEl>
                                        <p:attrNameLst>
                                          <p:attrName>ppt_x</p:attrName>
                                          <p:attrName>ppt_y</p:attrName>
                                        </p:attrNameLst>
                                      </p:cBhvr>
                                      <p:rCtr x="-13047" y="0"/>
                                    </p:animMotion>
                                  </p:childTnLst>
                                </p:cTn>
                              </p:par>
                            </p:childTnLst>
                          </p:cTn>
                        </p:par>
                        <p:par>
                          <p:cTn id="7" fill="hold">
                            <p:stCondLst>
                              <p:cond delay="4000"/>
                            </p:stCondLst>
                            <p:childTnLst>
                              <p:par>
                                <p:cTn id="8" presetID="32" presetClass="emph" presetSubtype="0" fill="hold" nodeType="afterEffect">
                                  <p:stCondLst>
                                    <p:cond delay="0"/>
                                  </p:stCondLst>
                                  <p:childTnLst>
                                    <p:animRot by="120000">
                                      <p:cBhvr>
                                        <p:cTn id="9" dur="300" fill="hold">
                                          <p:stCondLst>
                                            <p:cond delay="0"/>
                                          </p:stCondLst>
                                        </p:cTn>
                                        <p:tgtEl>
                                          <p:spTgt spid="9"/>
                                        </p:tgtEl>
                                        <p:attrNameLst>
                                          <p:attrName>r</p:attrName>
                                        </p:attrNameLst>
                                      </p:cBhvr>
                                    </p:animRot>
                                    <p:animRot by="-240000">
                                      <p:cBhvr>
                                        <p:cTn id="10" dur="600" fill="hold">
                                          <p:stCondLst>
                                            <p:cond delay="600"/>
                                          </p:stCondLst>
                                        </p:cTn>
                                        <p:tgtEl>
                                          <p:spTgt spid="9"/>
                                        </p:tgtEl>
                                        <p:attrNameLst>
                                          <p:attrName>r</p:attrName>
                                        </p:attrNameLst>
                                      </p:cBhvr>
                                    </p:animRot>
                                    <p:animRot by="240000">
                                      <p:cBhvr>
                                        <p:cTn id="11" dur="600" fill="hold">
                                          <p:stCondLst>
                                            <p:cond delay="1200"/>
                                          </p:stCondLst>
                                        </p:cTn>
                                        <p:tgtEl>
                                          <p:spTgt spid="9"/>
                                        </p:tgtEl>
                                        <p:attrNameLst>
                                          <p:attrName>r</p:attrName>
                                        </p:attrNameLst>
                                      </p:cBhvr>
                                    </p:animRot>
                                    <p:animRot by="-240000">
                                      <p:cBhvr>
                                        <p:cTn id="12" dur="600" fill="hold">
                                          <p:stCondLst>
                                            <p:cond delay="1800"/>
                                          </p:stCondLst>
                                        </p:cTn>
                                        <p:tgtEl>
                                          <p:spTgt spid="9"/>
                                        </p:tgtEl>
                                        <p:attrNameLst>
                                          <p:attrName>r</p:attrName>
                                        </p:attrNameLst>
                                      </p:cBhvr>
                                    </p:animRot>
                                    <p:animRot by="120000">
                                      <p:cBhvr>
                                        <p:cTn id="13" dur="600" fill="hold">
                                          <p:stCondLst>
                                            <p:cond delay="24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2679E24-B442-48DA-91F5-D20C35276B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5" name="Group 14">
            <a:extLst>
              <a:ext uri="{FF2B5EF4-FFF2-40B4-BE49-F238E27FC236}">
                <a16:creationId xmlns:a16="http://schemas.microsoft.com/office/drawing/2014/main" id="{47FFD68E-AD03-4180-8BBB-B3E7DE0D1C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6" name="Rectangle 15">
              <a:extLst>
                <a:ext uri="{FF2B5EF4-FFF2-40B4-BE49-F238E27FC236}">
                  <a16:creationId xmlns:a16="http://schemas.microsoft.com/office/drawing/2014/main" id="{B36C81B8-0929-4B46-BCB0-00954C0E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7" name="Freeform 11">
              <a:extLst>
                <a:ext uri="{FF2B5EF4-FFF2-40B4-BE49-F238E27FC236}">
                  <a16:creationId xmlns:a16="http://schemas.microsoft.com/office/drawing/2014/main" id="{A771D040-DA75-4CDB-859B-07D4C8094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8" name="Rectangle 17">
              <a:extLst>
                <a:ext uri="{FF2B5EF4-FFF2-40B4-BE49-F238E27FC236}">
                  <a16:creationId xmlns:a16="http://schemas.microsoft.com/office/drawing/2014/main" id="{4C97C64C-CFCE-45F6-B8D4-4B46AB898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pic>
        <p:nvPicPr>
          <p:cNvPr id="20" name="Picture 19">
            <a:extLst>
              <a:ext uri="{FF2B5EF4-FFF2-40B4-BE49-F238E27FC236}">
                <a16:creationId xmlns:a16="http://schemas.microsoft.com/office/drawing/2014/main" id="{D879DC43-E40D-46CF-9A74-541F26073E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2" name="Rectangle 21">
            <a:extLst>
              <a:ext uri="{FF2B5EF4-FFF2-40B4-BE49-F238E27FC236}">
                <a16:creationId xmlns:a16="http://schemas.microsoft.com/office/drawing/2014/main" id="{F58642F3-2EAA-437A-96F6-C288460710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8" name="Content Placeholder 7" descr="A reptile on a brick building&#10;&#10;Description automatically generated">
            <a:extLst>
              <a:ext uri="{FF2B5EF4-FFF2-40B4-BE49-F238E27FC236}">
                <a16:creationId xmlns:a16="http://schemas.microsoft.com/office/drawing/2014/main" id="{0FCB6ECD-941C-47C4-BC60-2BBDC9D26F12}"/>
              </a:ext>
            </a:extLst>
          </p:cNvPr>
          <p:cNvPicPr>
            <a:picLocks noGrp="1" noChangeAspect="1"/>
          </p:cNvPicPr>
          <p:nvPr>
            <p:ph sz="quarter" idx="14"/>
          </p:nvPr>
        </p:nvPicPr>
        <p:blipFill>
          <a:blip r:embed="rId4"/>
          <a:stretch>
            <a:fillRect/>
          </a:stretch>
        </p:blipFill>
        <p:spPr>
          <a:xfrm>
            <a:off x="8021754" y="712882"/>
            <a:ext cx="3218106" cy="497004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4" name="Freeform 9">
            <a:extLst>
              <a:ext uri="{FF2B5EF4-FFF2-40B4-BE49-F238E27FC236}">
                <a16:creationId xmlns:a16="http://schemas.microsoft.com/office/drawing/2014/main" id="{F70E27E0-2B68-4645-A576-FBB921B5EC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6" name="Rectangle 25">
            <a:extLst>
              <a:ext uri="{FF2B5EF4-FFF2-40B4-BE49-F238E27FC236}">
                <a16:creationId xmlns:a16="http://schemas.microsoft.com/office/drawing/2014/main" id="{5AC0CA87-7D52-4CDA-9CC2-880646A01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755413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337EFB6-4D02-43C0-B0C8-7A0AC2778357}"/>
              </a:ext>
            </a:extLst>
          </p:cNvPr>
          <p:cNvSpPr>
            <a:spLocks noGrp="1"/>
          </p:cNvSpPr>
          <p:nvPr>
            <p:ph type="title"/>
          </p:nvPr>
        </p:nvSpPr>
        <p:spPr>
          <a:xfrm>
            <a:off x="685799" y="690479"/>
            <a:ext cx="6382699" cy="1146825"/>
          </a:xfrm>
        </p:spPr>
        <p:txBody>
          <a:bodyPr vert="horz" lIns="91440" tIns="45720" rIns="91440" bIns="45720" rtlCol="0" anchor="ctr">
            <a:normAutofit/>
          </a:bodyPr>
          <a:lstStyle/>
          <a:p>
            <a:r>
              <a:rPr lang="en-US" sz="3800">
                <a:solidFill>
                  <a:schemeClr val="bg1"/>
                </a:solidFill>
              </a:rPr>
              <a:t>Superstition about snakes</a:t>
            </a:r>
          </a:p>
        </p:txBody>
      </p:sp>
      <p:sp>
        <p:nvSpPr>
          <p:cNvPr id="4" name="Content Placeholder 3">
            <a:extLst>
              <a:ext uri="{FF2B5EF4-FFF2-40B4-BE49-F238E27FC236}">
                <a16:creationId xmlns:a16="http://schemas.microsoft.com/office/drawing/2014/main" id="{0D72BE66-3C78-4F7B-AEAB-43EFB4A3A48B}"/>
              </a:ext>
            </a:extLst>
          </p:cNvPr>
          <p:cNvSpPr>
            <a:spLocks noGrp="1"/>
          </p:cNvSpPr>
          <p:nvPr>
            <p:ph sz="quarter" idx="13"/>
          </p:nvPr>
        </p:nvSpPr>
        <p:spPr>
          <a:xfrm>
            <a:off x="685800" y="2063395"/>
            <a:ext cx="6382697" cy="3446103"/>
          </a:xfrm>
        </p:spPr>
        <p:txBody>
          <a:bodyPr vert="horz" lIns="91440" tIns="45720" rIns="91440" bIns="45720" rtlCol="0" anchor="ctr">
            <a:normAutofit/>
          </a:bodyPr>
          <a:lstStyle/>
          <a:p>
            <a:pPr marL="0" indent="0">
              <a:buNone/>
            </a:pPr>
            <a:r>
              <a:rPr lang="en-US" dirty="0">
                <a:solidFill>
                  <a:schemeClr val="bg1"/>
                </a:solidFill>
              </a:rPr>
              <a:t>If you kill a snake, crush its eyes afterwards. </a:t>
            </a:r>
          </a:p>
          <a:p>
            <a:pPr marL="0" indent="0">
              <a:buNone/>
            </a:pPr>
            <a:r>
              <a:rPr lang="en-US" dirty="0">
                <a:solidFill>
                  <a:schemeClr val="bg1"/>
                </a:solidFill>
              </a:rPr>
              <a:t>The face of its killer will be imprinted on its eyes and its mate will go after the killer seeking vengeance. </a:t>
            </a:r>
          </a:p>
        </p:txBody>
      </p:sp>
      <p:pic>
        <p:nvPicPr>
          <p:cNvPr id="5" name="Picture 4">
            <a:extLst>
              <a:ext uri="{FF2B5EF4-FFF2-40B4-BE49-F238E27FC236}">
                <a16:creationId xmlns:a16="http://schemas.microsoft.com/office/drawing/2014/main" id="{C20BA5A4-DCA2-4CF6-AB6B-1F7E2D045030}"/>
              </a:ext>
            </a:extLst>
          </p:cNvPr>
          <p:cNvPicPr>
            <a:picLocks noChangeAspect="1"/>
          </p:cNvPicPr>
          <p:nvPr/>
        </p:nvPicPr>
        <p:blipFill>
          <a:blip r:embed="rId5"/>
          <a:stretch>
            <a:fillRect/>
          </a:stretch>
        </p:blipFill>
        <p:spPr>
          <a:xfrm>
            <a:off x="-3246532" y="5113633"/>
            <a:ext cx="2465683" cy="1744367"/>
          </a:xfrm>
          <a:prstGeom prst="rect">
            <a:avLst/>
          </a:prstGeom>
        </p:spPr>
      </p:pic>
      <p:pic>
        <p:nvPicPr>
          <p:cNvPr id="7" name="Picture 6">
            <a:extLst>
              <a:ext uri="{FF2B5EF4-FFF2-40B4-BE49-F238E27FC236}">
                <a16:creationId xmlns:a16="http://schemas.microsoft.com/office/drawing/2014/main" id="{675816FD-7820-47FA-B459-E4BF33884DA9}"/>
              </a:ext>
            </a:extLst>
          </p:cNvPr>
          <p:cNvPicPr>
            <a:picLocks noChangeAspect="1"/>
          </p:cNvPicPr>
          <p:nvPr/>
        </p:nvPicPr>
        <p:blipFill>
          <a:blip r:embed="rId6"/>
          <a:stretch>
            <a:fillRect/>
          </a:stretch>
        </p:blipFill>
        <p:spPr>
          <a:xfrm>
            <a:off x="-1001561" y="4789609"/>
            <a:ext cx="896308" cy="1786640"/>
          </a:xfrm>
          <a:prstGeom prst="rect">
            <a:avLst/>
          </a:prstGeom>
        </p:spPr>
      </p:pic>
      <p:pic>
        <p:nvPicPr>
          <p:cNvPr id="19" name="Picture 18">
            <a:extLst>
              <a:ext uri="{FF2B5EF4-FFF2-40B4-BE49-F238E27FC236}">
                <a16:creationId xmlns:a16="http://schemas.microsoft.com/office/drawing/2014/main" id="{4CAA04BF-43CD-463A-B58E-17AEAF01AB72}"/>
              </a:ext>
            </a:extLst>
          </p:cNvPr>
          <p:cNvPicPr>
            <a:picLocks noChangeAspect="1"/>
          </p:cNvPicPr>
          <p:nvPr/>
        </p:nvPicPr>
        <p:blipFill>
          <a:blip r:embed="rId5"/>
          <a:stretch>
            <a:fillRect/>
          </a:stretch>
        </p:blipFill>
        <p:spPr>
          <a:xfrm>
            <a:off x="-2976721" y="1684633"/>
            <a:ext cx="2465683" cy="1744367"/>
          </a:xfrm>
          <a:prstGeom prst="rect">
            <a:avLst/>
          </a:prstGeom>
        </p:spPr>
      </p:pic>
      <p:pic>
        <p:nvPicPr>
          <p:cNvPr id="21" name="Picture 20">
            <a:extLst>
              <a:ext uri="{FF2B5EF4-FFF2-40B4-BE49-F238E27FC236}">
                <a16:creationId xmlns:a16="http://schemas.microsoft.com/office/drawing/2014/main" id="{6F1FF0DB-7682-4385-8EE2-BFE7295D750B}"/>
              </a:ext>
            </a:extLst>
          </p:cNvPr>
          <p:cNvPicPr>
            <a:picLocks noChangeAspect="1"/>
          </p:cNvPicPr>
          <p:nvPr/>
        </p:nvPicPr>
        <p:blipFill>
          <a:blip r:embed="rId5"/>
          <a:stretch>
            <a:fillRect/>
          </a:stretch>
        </p:blipFill>
        <p:spPr>
          <a:xfrm flipH="1">
            <a:off x="12403312" y="2914262"/>
            <a:ext cx="2227201" cy="1744367"/>
          </a:xfrm>
          <a:prstGeom prst="rect">
            <a:avLst/>
          </a:prstGeom>
        </p:spPr>
      </p:pic>
      <p:pic>
        <p:nvPicPr>
          <p:cNvPr id="23" name="Picture 22">
            <a:extLst>
              <a:ext uri="{FF2B5EF4-FFF2-40B4-BE49-F238E27FC236}">
                <a16:creationId xmlns:a16="http://schemas.microsoft.com/office/drawing/2014/main" id="{D65E2BC0-44D7-457F-924A-D6A0B3DB7E34}"/>
              </a:ext>
            </a:extLst>
          </p:cNvPr>
          <p:cNvPicPr>
            <a:picLocks noChangeAspect="1"/>
          </p:cNvPicPr>
          <p:nvPr/>
        </p:nvPicPr>
        <p:blipFill>
          <a:blip r:embed="rId6"/>
          <a:stretch>
            <a:fillRect/>
          </a:stretch>
        </p:blipFill>
        <p:spPr>
          <a:xfrm>
            <a:off x="12659616" y="2914262"/>
            <a:ext cx="896308" cy="1786640"/>
          </a:xfrm>
          <a:prstGeom prst="rect">
            <a:avLst/>
          </a:prstGeom>
        </p:spPr>
      </p:pic>
      <p:pic>
        <p:nvPicPr>
          <p:cNvPr id="25" name="Picture 24">
            <a:extLst>
              <a:ext uri="{FF2B5EF4-FFF2-40B4-BE49-F238E27FC236}">
                <a16:creationId xmlns:a16="http://schemas.microsoft.com/office/drawing/2014/main" id="{12C6CC36-5BF2-42C4-895A-921CBCAC0713}"/>
              </a:ext>
            </a:extLst>
          </p:cNvPr>
          <p:cNvPicPr>
            <a:picLocks noChangeAspect="1"/>
          </p:cNvPicPr>
          <p:nvPr/>
        </p:nvPicPr>
        <p:blipFill>
          <a:blip r:embed="rId6"/>
          <a:stretch>
            <a:fillRect/>
          </a:stretch>
        </p:blipFill>
        <p:spPr>
          <a:xfrm>
            <a:off x="-2192034" y="1403758"/>
            <a:ext cx="896308" cy="1786640"/>
          </a:xfrm>
          <a:prstGeom prst="rect">
            <a:avLst/>
          </a:prstGeom>
        </p:spPr>
      </p:pic>
    </p:spTree>
    <p:extLst>
      <p:ext uri="{BB962C8B-B14F-4D97-AF65-F5344CB8AC3E}">
        <p14:creationId xmlns:p14="http://schemas.microsoft.com/office/powerpoint/2010/main" val="125743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5E-6 -3.7037E-6 L 1.15391 -0.27662 " pathEditMode="relative" rAng="0" ptsTypes="AA">
                                      <p:cBhvr>
                                        <p:cTn id="6" dur="3000" fill="hold"/>
                                        <p:tgtEl>
                                          <p:spTgt spid="7"/>
                                        </p:tgtEl>
                                        <p:attrNameLst>
                                          <p:attrName>ppt_x</p:attrName>
                                          <p:attrName>ppt_y</p:attrName>
                                        </p:attrNameLst>
                                      </p:cBhvr>
                                      <p:rCtr x="57214" y="-13032"/>
                                    </p:animMotion>
                                  </p:childTnLst>
                                </p:cTn>
                              </p:par>
                              <p:par>
                                <p:cTn id="7" presetID="42" presetClass="path" presetSubtype="0" accel="50000" decel="50000" fill="hold" nodeType="withEffect">
                                  <p:stCondLst>
                                    <p:cond delay="250"/>
                                  </p:stCondLst>
                                  <p:childTnLst>
                                    <p:animMotion origin="layout" path="M 4.16667E-6 4.81481E-6 L 1.26601 -0.30602 " pathEditMode="relative" rAng="0" ptsTypes="AA">
                                      <p:cBhvr>
                                        <p:cTn id="8" dur="3000" fill="hold"/>
                                        <p:tgtEl>
                                          <p:spTgt spid="5"/>
                                        </p:tgtEl>
                                        <p:attrNameLst>
                                          <p:attrName>ppt_x</p:attrName>
                                          <p:attrName>ppt_y</p:attrName>
                                        </p:attrNameLst>
                                      </p:cBhvr>
                                      <p:rCtr x="63294" y="-15301"/>
                                    </p:animMotion>
                                  </p:childTnLst>
                                </p:cTn>
                              </p:par>
                            </p:childTnLst>
                          </p:cTn>
                        </p:par>
                        <p:par>
                          <p:cTn id="9" fill="hold">
                            <p:stCondLst>
                              <p:cond delay="3250"/>
                            </p:stCondLst>
                            <p:childTnLst>
                              <p:par>
                                <p:cTn id="10" presetID="42" presetClass="path" presetSubtype="0" accel="50000" decel="50000" fill="hold" nodeType="afterEffect">
                                  <p:stCondLst>
                                    <p:cond delay="0"/>
                                  </p:stCondLst>
                                  <p:childTnLst>
                                    <p:animMotion origin="layout" path="M -2.08333E-7 -2.59259E-6 L -1.2181 -0.18241 " pathEditMode="relative" rAng="0" ptsTypes="AA">
                                      <p:cBhvr>
                                        <p:cTn id="11" dur="3000" fill="hold"/>
                                        <p:tgtEl>
                                          <p:spTgt spid="23"/>
                                        </p:tgtEl>
                                        <p:attrNameLst>
                                          <p:attrName>ppt_x</p:attrName>
                                          <p:attrName>ppt_y</p:attrName>
                                        </p:attrNameLst>
                                      </p:cBhvr>
                                      <p:rCtr x="-60326" y="-9699"/>
                                    </p:animMotion>
                                  </p:childTnLst>
                                </p:cTn>
                              </p:par>
                              <p:par>
                                <p:cTn id="12" presetID="42" presetClass="path" presetSubtype="0" accel="50000" decel="50000" fill="hold" nodeType="withEffect">
                                  <p:stCondLst>
                                    <p:cond delay="250"/>
                                  </p:stCondLst>
                                  <p:childTnLst>
                                    <p:animMotion origin="layout" path="M -3.75E-6 -3.33333E-6 L -1.26211 -0.21713 " pathEditMode="relative" rAng="0" ptsTypes="AA">
                                      <p:cBhvr>
                                        <p:cTn id="13" dur="3000" fill="hold"/>
                                        <p:tgtEl>
                                          <p:spTgt spid="21"/>
                                        </p:tgtEl>
                                        <p:attrNameLst>
                                          <p:attrName>ppt_x</p:attrName>
                                          <p:attrName>ppt_y</p:attrName>
                                        </p:attrNameLst>
                                      </p:cBhvr>
                                      <p:rCtr x="-63112" y="-10856"/>
                                    </p:animMotion>
                                  </p:childTnLst>
                                </p:cTn>
                              </p:par>
                            </p:childTnLst>
                          </p:cTn>
                        </p:par>
                        <p:par>
                          <p:cTn id="14" fill="hold">
                            <p:stCondLst>
                              <p:cond delay="6500"/>
                            </p:stCondLst>
                            <p:childTnLst>
                              <p:par>
                                <p:cTn id="15" presetID="42" presetClass="path" presetSubtype="0" accel="50000" decel="50000" fill="hold" nodeType="afterEffect">
                                  <p:stCondLst>
                                    <p:cond delay="0"/>
                                  </p:stCondLst>
                                  <p:childTnLst>
                                    <p:animMotion origin="layout" path="M 0.05625 -0.02129 L 1.21016 -0.29791 " pathEditMode="relative" rAng="0" ptsTypes="AA">
                                      <p:cBhvr>
                                        <p:cTn id="16" dur="3000" fill="hold"/>
                                        <p:tgtEl>
                                          <p:spTgt spid="25"/>
                                        </p:tgtEl>
                                        <p:attrNameLst>
                                          <p:attrName>ppt_x</p:attrName>
                                          <p:attrName>ppt_y</p:attrName>
                                        </p:attrNameLst>
                                      </p:cBhvr>
                                      <p:rCtr x="57695" y="-13843"/>
                                    </p:animMotion>
                                  </p:childTnLst>
                                </p:cTn>
                              </p:par>
                              <p:par>
                                <p:cTn id="17" presetID="42" presetClass="path" presetSubtype="0" accel="50000" decel="50000" fill="hold" nodeType="withEffect">
                                  <p:stCondLst>
                                    <p:cond delay="250"/>
                                  </p:stCondLst>
                                  <p:childTnLst>
                                    <p:animMotion origin="layout" path="M -1.25E-6 4.81481E-6 L 1.24206 -0.33172 " pathEditMode="relative" rAng="0" ptsTypes="AA">
                                      <p:cBhvr>
                                        <p:cTn id="18" dur="3000" fill="hold"/>
                                        <p:tgtEl>
                                          <p:spTgt spid="19"/>
                                        </p:tgtEl>
                                        <p:attrNameLst>
                                          <p:attrName>ppt_x</p:attrName>
                                          <p:attrName>ppt_y</p:attrName>
                                        </p:attrNameLst>
                                      </p:cBhvr>
                                      <p:rCtr x="62096" y="-1659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D5EF9-966C-4888-B456-06D55492C4F5}"/>
              </a:ext>
            </a:extLst>
          </p:cNvPr>
          <p:cNvSpPr>
            <a:spLocks noGrp="1"/>
          </p:cNvSpPr>
          <p:nvPr>
            <p:ph type="title"/>
          </p:nvPr>
        </p:nvSpPr>
        <p:spPr>
          <a:xfrm>
            <a:off x="347135" y="186267"/>
            <a:ext cx="4951408" cy="1151965"/>
          </a:xfrm>
        </p:spPr>
        <p:txBody>
          <a:bodyPr>
            <a:normAutofit/>
          </a:bodyPr>
          <a:lstStyle/>
          <a:p>
            <a:r>
              <a:rPr lang="en-US" sz="3800" dirty="0"/>
              <a:t>The living goddess: Kumari</a:t>
            </a:r>
          </a:p>
        </p:txBody>
      </p:sp>
      <p:pic>
        <p:nvPicPr>
          <p:cNvPr id="8" name="Content Placeholder 4">
            <a:extLst>
              <a:ext uri="{FF2B5EF4-FFF2-40B4-BE49-F238E27FC236}">
                <a16:creationId xmlns:a16="http://schemas.microsoft.com/office/drawing/2014/main" id="{68FFECBC-934E-4352-9FEF-2F1B7B1A78CA}"/>
              </a:ext>
            </a:extLst>
          </p:cNvPr>
          <p:cNvPicPr>
            <a:picLocks noChangeAspect="1"/>
          </p:cNvPicPr>
          <p:nvPr/>
        </p:nvPicPr>
        <p:blipFill rotWithShape="1">
          <a:blip r:embed="rId3"/>
          <a:srcRect l="27821" r="6073" b="1"/>
          <a:stretch/>
        </p:blipFill>
        <p:spPr>
          <a:xfrm>
            <a:off x="6196009" y="452293"/>
            <a:ext cx="5310189" cy="530158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 name="Content Placeholder 6">
            <a:extLst>
              <a:ext uri="{FF2B5EF4-FFF2-40B4-BE49-F238E27FC236}">
                <a16:creationId xmlns:a16="http://schemas.microsoft.com/office/drawing/2014/main" id="{B5E62273-4389-4F10-9C40-E9352E0F3B1D}"/>
              </a:ext>
            </a:extLst>
          </p:cNvPr>
          <p:cNvSpPr>
            <a:spLocks noGrp="1"/>
          </p:cNvSpPr>
          <p:nvPr>
            <p:ph sz="quarter" idx="13"/>
          </p:nvPr>
        </p:nvSpPr>
        <p:spPr>
          <a:xfrm>
            <a:off x="347135" y="1456267"/>
            <a:ext cx="5310189" cy="4297612"/>
          </a:xfrm>
        </p:spPr>
        <p:txBody>
          <a:bodyPr>
            <a:normAutofit fontScale="62500" lnSpcReduction="20000"/>
          </a:bodyPr>
          <a:lstStyle/>
          <a:p>
            <a:pPr marL="0" indent="0">
              <a:buNone/>
            </a:pPr>
            <a:r>
              <a:rPr lang="en-US" dirty="0"/>
              <a:t>Myth:</a:t>
            </a:r>
          </a:p>
          <a:p>
            <a:r>
              <a:rPr lang="en-US" dirty="0"/>
              <a:t>The Goddess </a:t>
            </a:r>
            <a:r>
              <a:rPr lang="en-US" dirty="0" err="1"/>
              <a:t>Taleju</a:t>
            </a:r>
            <a:r>
              <a:rPr lang="en-US" dirty="0"/>
              <a:t> would meet with The King of Katmandu nightly to play a game of cards/dice. The king was Not allowed to touch or be attracted to the goddess. The king slightly touched the goddess’ hand and she cursed the king to be killed in battle—the king sought her forgiveness and told the king that he must select a “pure” child and proclaim her the living goddess </a:t>
            </a:r>
            <a:r>
              <a:rPr lang="en-US" dirty="0" err="1"/>
              <a:t>kumari</a:t>
            </a:r>
            <a:r>
              <a:rPr lang="en-US" dirty="0"/>
              <a:t>.</a:t>
            </a:r>
          </a:p>
          <a:p>
            <a:pPr marL="0" indent="0">
              <a:buNone/>
            </a:pPr>
            <a:r>
              <a:rPr lang="en-US" dirty="0"/>
              <a:t>Facts:</a:t>
            </a:r>
          </a:p>
          <a:p>
            <a:r>
              <a:rPr lang="en-US" dirty="0"/>
              <a:t>The girl is selected from only the </a:t>
            </a:r>
            <a:r>
              <a:rPr lang="en-US" dirty="0" err="1"/>
              <a:t>sakya</a:t>
            </a:r>
            <a:r>
              <a:rPr lang="en-US" dirty="0"/>
              <a:t> caste: a Newari caste of Buddhist </a:t>
            </a:r>
            <a:r>
              <a:rPr lang="en-US" dirty="0" err="1"/>
              <a:t>sakya</a:t>
            </a:r>
            <a:r>
              <a:rPr lang="en-US" dirty="0"/>
              <a:t> goldsmiths.</a:t>
            </a:r>
          </a:p>
          <a:p>
            <a:r>
              <a:rPr lang="en-US" dirty="0"/>
              <a:t>Instated as goddess until she bleeds: either through physical injury or puberty/menstruation.  Isolated from the world for 6-7 years in a sacred temple</a:t>
            </a:r>
          </a:p>
          <a:p>
            <a:r>
              <a:rPr lang="en-US" dirty="0"/>
              <a:t>priests assess the girl’s “godly power/energy” by locking her in a room with the severed heads/remains of sacrificed animals (3 days/3 nights). She must not cry or show fear. </a:t>
            </a:r>
          </a:p>
          <a:p>
            <a:pPr marL="0" indent="0">
              <a:buNone/>
            </a:pPr>
            <a:endParaRPr lang="en-US" dirty="0"/>
          </a:p>
        </p:txBody>
      </p:sp>
    </p:spTree>
    <p:extLst>
      <p:ext uri="{BB962C8B-B14F-4D97-AF65-F5344CB8AC3E}">
        <p14:creationId xmlns:p14="http://schemas.microsoft.com/office/powerpoint/2010/main" val="2963317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3CD781F-F935-4310-9C70-32C9B03A15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3" name="Group 12">
            <a:extLst>
              <a:ext uri="{FF2B5EF4-FFF2-40B4-BE49-F238E27FC236}">
                <a16:creationId xmlns:a16="http://schemas.microsoft.com/office/drawing/2014/main" id="{E389415A-F11F-49E4-B0C5-CF7FF9CE8E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4" name="Rectangle 13">
              <a:extLst>
                <a:ext uri="{FF2B5EF4-FFF2-40B4-BE49-F238E27FC236}">
                  <a16:creationId xmlns:a16="http://schemas.microsoft.com/office/drawing/2014/main" id="{91A09D7C-72C0-44A7-95A9-038C62939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5" name="Freeform 11">
              <a:extLst>
                <a:ext uri="{FF2B5EF4-FFF2-40B4-BE49-F238E27FC236}">
                  <a16:creationId xmlns:a16="http://schemas.microsoft.com/office/drawing/2014/main" id="{9B1A95B7-C468-4483-B6EA-858374AB5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6" name="Rectangle 15">
              <a:extLst>
                <a:ext uri="{FF2B5EF4-FFF2-40B4-BE49-F238E27FC236}">
                  <a16:creationId xmlns:a16="http://schemas.microsoft.com/office/drawing/2014/main" id="{2D68F968-C120-4C1E-B281-A62213BD21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E20BE376-0E3F-4298-AE40-0AD09D40CC62}"/>
              </a:ext>
            </a:extLst>
          </p:cNvPr>
          <p:cNvSpPr>
            <a:spLocks noGrp="1"/>
          </p:cNvSpPr>
          <p:nvPr>
            <p:ph type="title"/>
          </p:nvPr>
        </p:nvSpPr>
        <p:spPr>
          <a:xfrm>
            <a:off x="6179228" y="164512"/>
            <a:ext cx="4903454" cy="1151965"/>
          </a:xfrm>
        </p:spPr>
        <p:txBody>
          <a:bodyPr vert="horz" lIns="91440" tIns="45720" rIns="91440" bIns="45720" rtlCol="0" anchor="ctr">
            <a:normAutofit/>
          </a:bodyPr>
          <a:lstStyle/>
          <a:p>
            <a:pPr algn="l"/>
            <a:r>
              <a:rPr lang="en-US" sz="3800" dirty="0"/>
              <a:t>Spirits, Demons and “</a:t>
            </a:r>
            <a:r>
              <a:rPr lang="en-US" sz="3800" dirty="0" err="1"/>
              <a:t>Graha</a:t>
            </a:r>
            <a:r>
              <a:rPr lang="en-US" sz="3800" dirty="0"/>
              <a:t>”</a:t>
            </a:r>
          </a:p>
        </p:txBody>
      </p:sp>
      <p:pic>
        <p:nvPicPr>
          <p:cNvPr id="6" name="Content Placeholder 5" descr="A bicycle parked in front of a house&#10;&#10;Description automatically generated">
            <a:extLst>
              <a:ext uri="{FF2B5EF4-FFF2-40B4-BE49-F238E27FC236}">
                <a16:creationId xmlns:a16="http://schemas.microsoft.com/office/drawing/2014/main" id="{8D44C7FB-1062-4FBE-9756-1479DA4F315F}"/>
              </a:ext>
            </a:extLst>
          </p:cNvPr>
          <p:cNvPicPr>
            <a:picLocks noGrp="1" noChangeAspect="1"/>
          </p:cNvPicPr>
          <p:nvPr>
            <p:ph sz="quarter" idx="13"/>
          </p:nvPr>
        </p:nvPicPr>
        <p:blipFill rotWithShape="1">
          <a:blip r:embed="rId4"/>
          <a:srcRect t="209" r="3" b="3"/>
          <a:stretch/>
        </p:blipFill>
        <p:spPr>
          <a:xfrm>
            <a:off x="1009508" y="267350"/>
            <a:ext cx="4499369" cy="400869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Text Placeholder 3">
            <a:extLst>
              <a:ext uri="{FF2B5EF4-FFF2-40B4-BE49-F238E27FC236}">
                <a16:creationId xmlns:a16="http://schemas.microsoft.com/office/drawing/2014/main" id="{B49C4F6B-72CA-4F59-A930-EE7734E25FC7}"/>
              </a:ext>
            </a:extLst>
          </p:cNvPr>
          <p:cNvSpPr>
            <a:spLocks noGrp="1"/>
          </p:cNvSpPr>
          <p:nvPr>
            <p:ph type="body" sz="half" idx="2"/>
          </p:nvPr>
        </p:nvSpPr>
        <p:spPr>
          <a:xfrm>
            <a:off x="6174089" y="1228726"/>
            <a:ext cx="4908593" cy="4145860"/>
          </a:xfrm>
        </p:spPr>
        <p:txBody>
          <a:bodyPr vert="horz" lIns="91440" tIns="45720" rIns="91440" bIns="45720" rtlCol="0" anchor="ctr">
            <a:normAutofit fontScale="92500" lnSpcReduction="20000"/>
          </a:bodyPr>
          <a:lstStyle/>
          <a:p>
            <a:pPr algn="l"/>
            <a:r>
              <a:rPr lang="en-US" dirty="0"/>
              <a:t>Spirits</a:t>
            </a:r>
          </a:p>
          <a:p>
            <a:pPr algn="l"/>
            <a:r>
              <a:rPr lang="en-US" dirty="0"/>
              <a:t>. Dwell in abandoned/dark places. If a place has been uninhabited for a long time, a religious ceremony is performed by a priest to ensure the house is clean/absent of spirits. </a:t>
            </a:r>
          </a:p>
          <a:p>
            <a:pPr algn="l"/>
            <a:r>
              <a:rPr lang="en-US" dirty="0"/>
              <a:t>Demons</a:t>
            </a:r>
          </a:p>
          <a:p>
            <a:pPr marL="285750" indent="-285750" algn="l">
              <a:buFont typeface="Arial" panose="020B0604020202020204" pitchFamily="34" charset="0"/>
              <a:buChar char="•"/>
            </a:pPr>
            <a:r>
              <a:rPr lang="en-US" dirty="0"/>
              <a:t>Demons are usually depicted as being dark-colored (brown, black, dark green). For some, There is a stigma about wearing Dark color: they carry bad “auras”—Ex: Sabrina’s uncle </a:t>
            </a:r>
          </a:p>
          <a:p>
            <a:pPr algn="l"/>
            <a:r>
              <a:rPr lang="en-US" dirty="0"/>
              <a:t>Animals and Spirits</a:t>
            </a:r>
          </a:p>
          <a:p>
            <a:pPr marL="285750" indent="-285750" algn="l">
              <a:buFont typeface="Arial" panose="020B0604020202020204" pitchFamily="34" charset="0"/>
              <a:buChar char="•"/>
            </a:pPr>
            <a:r>
              <a:rPr lang="en-US" dirty="0"/>
              <a:t>Dogs are considered good and able to sense spirits.</a:t>
            </a:r>
          </a:p>
        </p:txBody>
      </p:sp>
      <p:pic>
        <p:nvPicPr>
          <p:cNvPr id="8" name="Picture 7">
            <a:extLst>
              <a:ext uri="{FF2B5EF4-FFF2-40B4-BE49-F238E27FC236}">
                <a16:creationId xmlns:a16="http://schemas.microsoft.com/office/drawing/2014/main" id="{547EFBE5-5096-4B3E-9B4E-85733AFF9AA0}"/>
              </a:ext>
            </a:extLst>
          </p:cNvPr>
          <p:cNvPicPr>
            <a:picLocks noChangeAspect="1"/>
          </p:cNvPicPr>
          <p:nvPr/>
        </p:nvPicPr>
        <p:blipFill>
          <a:blip r:embed="rId5"/>
          <a:stretch>
            <a:fillRect/>
          </a:stretch>
        </p:blipFill>
        <p:spPr>
          <a:xfrm>
            <a:off x="-2461508" y="6427261"/>
            <a:ext cx="2026430" cy="2195680"/>
          </a:xfrm>
          <a:prstGeom prst="rect">
            <a:avLst/>
          </a:prstGeom>
        </p:spPr>
      </p:pic>
      <p:sp>
        <p:nvSpPr>
          <p:cNvPr id="9" name="TextBox 8">
            <a:extLst>
              <a:ext uri="{FF2B5EF4-FFF2-40B4-BE49-F238E27FC236}">
                <a16:creationId xmlns:a16="http://schemas.microsoft.com/office/drawing/2014/main" id="{2FCB2B53-A417-4A8C-B5EC-E2C3D642FFAD}"/>
              </a:ext>
            </a:extLst>
          </p:cNvPr>
          <p:cNvSpPr txBox="1"/>
          <p:nvPr/>
        </p:nvSpPr>
        <p:spPr>
          <a:xfrm>
            <a:off x="9067800" y="5748173"/>
            <a:ext cx="1193800" cy="369332"/>
          </a:xfrm>
          <a:prstGeom prst="rect">
            <a:avLst/>
          </a:prstGeom>
          <a:noFill/>
        </p:spPr>
        <p:txBody>
          <a:bodyPr wrap="square" rtlCol="0">
            <a:spAutoFit/>
          </a:bodyPr>
          <a:lstStyle/>
          <a:p>
            <a:r>
              <a:rPr lang="en-US" dirty="0">
                <a:solidFill>
                  <a:schemeClr val="bg1"/>
                </a:solidFill>
              </a:rPr>
              <a:t>Boo!</a:t>
            </a:r>
          </a:p>
        </p:txBody>
      </p:sp>
      <p:sp>
        <p:nvSpPr>
          <p:cNvPr id="3" name="Rectangle 2">
            <a:extLst>
              <a:ext uri="{FF2B5EF4-FFF2-40B4-BE49-F238E27FC236}">
                <a16:creationId xmlns:a16="http://schemas.microsoft.com/office/drawing/2014/main" id="{73218D5E-2561-46C6-A376-52F410C5407E}"/>
              </a:ext>
            </a:extLst>
          </p:cNvPr>
          <p:cNvSpPr/>
          <p:nvPr/>
        </p:nvSpPr>
        <p:spPr>
          <a:xfrm>
            <a:off x="212047" y="4543393"/>
            <a:ext cx="5469190" cy="923330"/>
          </a:xfrm>
          <a:prstGeom prst="rect">
            <a:avLst/>
          </a:prstGeom>
        </p:spPr>
        <p:txBody>
          <a:bodyPr wrap="none">
            <a:spAutoFit/>
          </a:bodyPr>
          <a:lstStyle/>
          <a:p>
            <a:r>
              <a:rPr lang="en-US" dirty="0"/>
              <a:t>“GRAHA”=THE AURA/FEELING ASSOCIATED WITH A LOCATION</a:t>
            </a:r>
          </a:p>
          <a:p>
            <a:r>
              <a:rPr lang="en-US" dirty="0"/>
              <a:t>BAD “GRAHA”=BAD FEELING ASSOCIATED WITH A LOCATIONS</a:t>
            </a:r>
          </a:p>
          <a:p>
            <a:r>
              <a:rPr lang="en-US" dirty="0"/>
              <a:t>(LIKELY CAUSED BY THE PRESENCE OF SPIRITS) </a:t>
            </a:r>
          </a:p>
        </p:txBody>
      </p:sp>
    </p:spTree>
    <p:extLst>
      <p:ext uri="{BB962C8B-B14F-4D97-AF65-F5344CB8AC3E}">
        <p14:creationId xmlns:p14="http://schemas.microsoft.com/office/powerpoint/2010/main" val="122228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7708 0.04676 L 0.07708 0.04699 C 0.07826 0.04121 0.07917 0.03565 0.08034 0.03009 C 0.08099 0.02732 0.0819 0.02523 0.08255 0.02269 C 0.08346 0.01922 0.08411 0.01551 0.08477 0.01158 C 0.08503 0.00926 0.08516 0.00625 0.08568 0.00417 C 0.0862 0.00232 0.08724 0.0007 0.08789 -0.00139 C 0.08867 -0.0044 0.08932 -0.01157 0.08984 -0.01435 C 0.0901 -0.0162 0.09036 -0.01805 0.09089 -0.01991 C 0.09141 -0.02199 0.09219 -0.02384 0.09297 -0.02546 C 0.09323 -0.03102 0.09336 -0.03657 0.09401 -0.04236 C 0.09544 -0.05463 0.09596 -0.05069 0.09831 -0.06065 C 0.09909 -0.06435 0.09974 -0.06782 0.10052 -0.07176 C 0.10078 -0.07407 0.10078 -0.07685 0.10156 -0.07916 C 0.10221 -0.08125 0.10365 -0.08287 0.10469 -0.08472 C 0.10495 -0.08657 0.10534 -0.08842 0.10586 -0.09028 C 0.10625 -0.09259 0.10625 -0.09537 0.10703 -0.09768 C 0.10729 -0.09953 0.1082 -0.10139 0.10898 -0.10324 L 0.11107 -0.11805 C 0.11146 -0.12037 0.11159 -0.12291 0.11224 -0.12546 C 0.11315 -0.12963 0.11602 -0.1419 0.11654 -0.14583 C 0.11758 -0.15787 0.11758 -0.15879 0.11966 -0.17176 C 0.12018 -0.17546 0.12109 -0.17893 0.12174 -0.18287 C 0.12201 -0.18518 0.12227 -0.18796 0.12292 -0.19028 C 0.12682 -0.20648 0.12344 -0.18565 0.12604 -0.20139 C 0.12656 -0.2037 0.12617 -0.20671 0.12708 -0.20879 C 0.12773 -0.21018 0.12943 -0.20995 0.13034 -0.21065 C 0.13255 -0.22592 0.12943 -0.21041 0.13568 -0.22361 C 0.14193 -0.2368 0.12943 -0.22014 0.1388 -0.23657 C 0.13945 -0.23796 0.14115 -0.23773 0.14206 -0.23842 C 0.14232 -0.24074 0.14219 -0.24375 0.1431 -0.24583 C 0.14375 -0.24722 0.14544 -0.24606 0.14635 -0.24768 C 0.15299 -0.26227 0.14023 -0.24884 0.15169 -0.25879 C 0.15417 -0.27245 0.15013 -0.25625 0.15703 -0.2662 C 0.16563 -0.27893 0.15326 -0.27014 0.16224 -0.27546 C 0.16302 -0.27778 0.16328 -0.28078 0.16445 -0.28287 C 0.1651 -0.28426 0.1668 -0.28333 0.16758 -0.28472 C 0.17839 -0.30347 0.16172 -0.28287 0.17292 -0.29583 C 0.17318 -0.29768 0.17344 -0.29953 0.17396 -0.30139 C 0.17461 -0.30324 0.17617 -0.30694 0.17617 -0.30671 L 0.54922 -0.6162 L 0.5513 -0.6162 C 0.5651 -0.60787 0.57552 -0.60208 0.58867 -0.59213 C 0.59466 -0.5875 0.60052 -0.58171 0.60677 -0.57731 C 0.6276 -0.5618 0.62422 -0.56921 0.64727 -0.54768 C 0.65091 -0.54421 0.66354 -0.53009 0.66966 -0.52176 C 0.67188 -0.51875 0.67396 -0.51574 0.67604 -0.5125 C 0.6776 -0.51018 0.67865 -0.50717 0.68034 -0.50509 C 0.68151 -0.50347 0.68307 -0.50254 0.68464 -0.50139 C 0.69115 -0.48426 0.68216 -0.50509 0.68997 -0.49398 C 0.69128 -0.4919 0.69167 -0.48842 0.6931 -0.48657 C 0.69388 -0.48518 0.69531 -0.48541 0.69635 -0.48472 C 0.69766 -0.48356 0.69909 -0.48217 0.70065 -0.48102 C 0.7013 -0.47916 0.70182 -0.47708 0.70273 -0.47546 C 0.70352 -0.47384 0.70495 -0.47338 0.70586 -0.47176 C 0.70664 -0.47014 0.70625 -0.46759 0.70703 -0.4662 C 0.70938 -0.46088 0.71471 -0.45185 0.71875 -0.44768 C 0.72005 -0.44606 0.72148 -0.44514 0.72292 -0.44398 C 0.72695 -0.43333 0.72266 -0.44282 0.72826 -0.43472 C 0.72982 -0.43241 0.73125 -0.42986 0.73255 -0.42731 C 0.73333 -0.42569 0.73372 -0.42338 0.73477 -0.42176 C 0.73555 -0.42014 0.73685 -0.41921 0.73789 -0.41805 C 0.73854 -0.41574 0.73906 -0.41296 0.73997 -0.41088 C 0.74128 -0.40717 0.74414 -0.40162 0.74531 -0.39768 C 0.74935 -0.38356 0.7418 -0.40254 0.74961 -0.38472 C 0.75026 -0.38102 0.75065 -0.37708 0.75169 -0.37361 C 0.75247 -0.37106 0.75326 -0.36875 0.75391 -0.3662 C 0.75469 -0.3625 0.75534 -0.35879 0.75599 -0.35509 C 0.75625 -0.35254 0.75638 -0.35 0.75703 -0.34768 C 0.75742 -0.3456 0.75846 -0.34398 0.75924 -0.34213 L 0.76133 -0.32731 C 0.76159 -0.32477 0.76146 -0.32199 0.76237 -0.31991 L 0.76458 -0.31435 C 0.76484 -0.3118 0.76536 -0.30949 0.76563 -0.30694 C 0.76784 -0.28078 0.76628 -0.2743 0.76458 -0.24028 C 0.76432 -0.23703 0.76406 -0.23379 0.76354 -0.23102 C 0.76289 -0.2287 0.75846 -0.21898 0.7582 -0.21805 C 0.75026 -0.19375 0.76133 -0.22106 0.75286 -0.20324 C 0.74544 -0.18819 0.76042 -0.21088 0.74323 -0.18102 L 0.73477 -0.1662 C 0.7332 -0.16389 0.73203 -0.16065 0.73047 -0.15879 C 0.72826 -0.15625 0.72604 -0.15416 0.72409 -0.15162 C 0.7224 -0.14907 0.72135 -0.14583 0.71979 -0.14398 C 0.71888 -0.14282 0.71758 -0.14282 0.71654 -0.14213 C 0.71536 -0.14097 0.71445 -0.13935 0.71341 -0.13842 C 0.70677 -0.13264 0.70521 -0.13264 0.69844 -0.12916 C 0.6974 -0.12778 0.69648 -0.12592 0.69531 -0.12546 C 0.69401 -0.12477 0.67982 -0.12176 0.6793 -0.12176 C 0.67357 -0.12014 0.66224 -0.1162 0.66224 -0.11597 C 0.64583 -0.11713 0.62617 -0.11666 0.60898 -0.11991 C 0.60521 -0.1206 0.59401 -0.12477 0.59193 -0.12546 C 0.58359 -0.12801 0.5862 -0.12685 0.57695 -0.12916 C 0.57474 -0.12963 0.57266 -0.13032 0.57057 -0.13125 C 0.56862 -0.13217 0.56693 -0.13356 0.56523 -0.13472 C 0.55807 -0.13912 0.55664 -0.13842 0.5513 -0.14398 C 0.54427 -0.15092 0.55195 -0.14398 0.54492 -0.15324 C 0.53724 -0.16319 0.53763 -0.15532 0.53008 -0.17546 C 0.52826 -0.17986 0.52591 -0.18565 0.52474 -0.19028 C 0.52253 -0.19745 0.52279 -0.19861 0.52148 -0.20509 C 0.5207 -0.2081 0.52005 -0.21111 0.5194 -0.21435 C 0.5207 -0.27407 0.51888 -0.2412 0.52148 -0.26991 C 0.52279 -0.28541 0.52109 -0.27893 0.52474 -0.28842 C 0.52526 -0.29259 0.52682 -0.30416 0.52786 -0.30694 L 0.53008 -0.3125 C 0.53216 -0.32778 0.52904 -0.31227 0.53542 -0.32546 C 0.53607 -0.32685 0.53711 -0.3375 0.5375 -0.33842 C 0.53815 -0.34074 0.53958 -0.34213 0.54076 -0.34398 C 0.54102 -0.34583 0.54128 -0.34768 0.5418 -0.34953 C 0.5431 -0.35509 0.54518 -0.36111 0.54714 -0.3662 C 0.54779 -0.36805 0.54831 -0.36991 0.54922 -0.37176 C 0.55013 -0.37361 0.5513 -0.37546 0.55247 -0.37731 C 0.55794 -0.40162 0.55091 -0.37616 0.55781 -0.39028 C 0.55872 -0.39236 0.55885 -0.39537 0.5599 -0.39768 C 0.56107 -0.40046 0.56276 -0.40254 0.56419 -0.40509 C 0.56523 -0.40741 0.56615 -0.41018 0.56732 -0.4125 C 0.5694 -0.41643 0.57227 -0.41898 0.5737 -0.42361 C 0.57656 -0.43333 0.57435 -0.42963 0.58008 -0.43472 C 0.58203 -0.44467 0.57956 -0.4368 0.58542 -0.44398 C 0.58672 -0.44537 0.5875 -0.44791 0.58867 -0.44953 C 0.58958 -0.45092 0.59076 -0.45185 0.59193 -0.45324 C 0.59297 -0.45486 0.59388 -0.45694 0.59505 -0.45879 C 0.59635 -0.46088 0.59792 -0.46227 0.59935 -0.46435 C 0.60039 -0.46597 0.6013 -0.46828 0.60247 -0.46991 C 0.60352 -0.47129 0.60469 -0.47222 0.60573 -0.47361 C 0.61211 -0.4831 0.60716 -0.4794 0.61315 -0.48287 C 0.62734 -0.50741 0.61042 -0.48032 0.6207 -0.49213 C 0.62188 -0.49352 0.62266 -0.49606 0.62383 -0.49768 C 0.62474 -0.49907 0.62604 -0.5 0.62708 -0.50139 C 0.63021 -0.50555 0.63281 -0.51203 0.63659 -0.51435 C 0.64049 -0.51666 0.63932 -0.51528 0.64297 -0.51991 C 0.64544 -0.52291 0.65143 -0.53125 0.65365 -0.53287 C 0.67031 -0.54444 0.64948 -0.53032 0.66328 -0.53842 C 0.66497 -0.53935 0.6668 -0.54097 0.66862 -0.54213 C 0.67057 -0.54352 0.67292 -0.54467 0.675 -0.54583 C 0.6763 -0.54768 0.6776 -0.55023 0.6793 -0.55139 C 0.68125 -0.55278 0.68359 -0.55231 0.68568 -0.55324 C 0.68737 -0.55416 0.68919 -0.55555 0.69102 -0.55694 C 0.6931 -0.55856 0.69518 -0.56088 0.6974 -0.5625 C 0.6987 -0.56342 0.70013 -0.56342 0.70169 -0.56435 C 0.70417 -0.56597 0.70651 -0.56828 0.70911 -0.56991 C 0.7125 -0.57199 0.71628 -0.57222 0.71979 -0.57361 C 0.72526 -0.57569 0.7207 -0.57546 0.72721 -0.57916 C 0.72878 -0.58009 0.73073 -0.58032 0.73255 -0.58102 C 0.73789 -0.58264 0.74089 -0.58333 0.74648 -0.58472 C 0.76133 -0.59514 0.74766 -0.5868 0.78164 -0.59028 C 0.78372 -0.59051 0.78568 -0.59166 0.78802 -0.59213 C 0.79076 -0.59282 0.79362 -0.59328 0.79648 -0.59398 C 0.79831 -0.59514 0.79987 -0.59699 0.80182 -0.59768 C 0.81029 -0.60046 0.81966 -0.60116 0.82852 -0.60324 C 0.83307 -0.6044 0.83776 -0.60578 0.84232 -0.60694 C 0.84857 -0.60833 0.85521 -0.60833 0.86159 -0.61065 C 0.86328 -0.61134 0.86497 -0.6118 0.86693 -0.6125 C 0.87409 -0.61551 0.87318 -0.6162 0.87969 -0.61805 C 0.88242 -0.61875 0.88529 -0.61921 0.88815 -0.61991 C 0.89036 -0.62037 0.89245 -0.62106 0.89453 -0.62176 C 0.90378 -0.62824 0.8987 -0.62569 0.9138 -0.62731 C 0.92083 -0.62801 0.92786 -0.62847 0.93516 -0.62916 C 0.9375 -0.62986 0.93997 -0.63032 0.94258 -0.63102 C 0.94648 -0.63217 0.95026 -0.63449 0.9543 -0.63472 C 0.97487 -0.63634 0.99544 -0.63588 1.01615 -0.63657 L 1.04388 -0.63842 C 1.04922 -0.63889 1.05443 -0.63866 1.05977 -0.64028 C 1.06107 -0.64051 1.06185 -0.64305 1.06302 -0.64398 C 1.06432 -0.64514 1.06927 -0.64722 1.07044 -0.64768 C 1.08385 -0.65231 1.09714 -0.65162 1.11094 -0.65324 C 1.11211 -0.65393 1.11302 -0.65463 1.11419 -0.65509 C 1.12435 -0.66018 1.12188 -0.65625 1.13971 -0.65324 C 1.14258 -0.65208 1.14583 -0.65278 1.14831 -0.64953 C 1.15456 -0.64074 1.15156 -0.64421 1.15677 -0.63842 C 1.15742 -0.63657 1.15807 -0.63449 1.15898 -0.63287 C 1.16602 -0.62037 1.16276 -0.63032 1.16536 -0.62176 L 1.175 0.24144 L 0.98307 -0.10694 L 0.98516 -0.10694 " pathEditMode="relative" rAng="0" ptsTypes="AAAAAAAAAAAAAAAAAAAAAAAAAAAAAAAAAAAAAAAAAAAAAAAAAAAAAAAAAAAAAAAAAAAAAAAAAAAAAAAAAAAAAAAAAAAAAAAAAAAAAAAAAAAAAAAAAAAAAAAAAAAAAAAAAAAAAAAAAAAAAAAAAAAAAAAAAAAAAAAAAAAAAAAAAAAAAA">
                                      <p:cBhvr>
                                        <p:cTn id="6" dur="4000" fill="hold"/>
                                        <p:tgtEl>
                                          <p:spTgt spid="8"/>
                                        </p:tgtEl>
                                        <p:attrNameLst>
                                          <p:attrName>ppt_x</p:attrName>
                                          <p:attrName>ppt_y</p:attrName>
                                        </p:attrNameLst>
                                      </p:cBhvr>
                                      <p:rCtr x="54896" y="-25486"/>
                                    </p:animMotion>
                                  </p:childTnLst>
                                </p:cTn>
                              </p:par>
                            </p:childTnLst>
                          </p:cTn>
                        </p:par>
                        <p:par>
                          <p:cTn id="7" fill="hold">
                            <p:stCondLst>
                              <p:cond delay="400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26" name="Picture 10">
            <a:extLst>
              <a:ext uri="{FF2B5EF4-FFF2-40B4-BE49-F238E27FC236}">
                <a16:creationId xmlns:a16="http://schemas.microsoft.com/office/drawing/2014/main" id="{53CD781F-F935-4310-9C70-32C9B03A15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7" name="Group 12">
            <a:extLst>
              <a:ext uri="{FF2B5EF4-FFF2-40B4-BE49-F238E27FC236}">
                <a16:creationId xmlns:a16="http://schemas.microsoft.com/office/drawing/2014/main" id="{E389415A-F11F-49E4-B0C5-CF7FF9CE8E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4" name="Rectangle 13">
              <a:extLst>
                <a:ext uri="{FF2B5EF4-FFF2-40B4-BE49-F238E27FC236}">
                  <a16:creationId xmlns:a16="http://schemas.microsoft.com/office/drawing/2014/main" id="{91A09D7C-72C0-44A7-95A9-038C62939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5" name="Freeform 11">
              <a:extLst>
                <a:ext uri="{FF2B5EF4-FFF2-40B4-BE49-F238E27FC236}">
                  <a16:creationId xmlns:a16="http://schemas.microsoft.com/office/drawing/2014/main" id="{9B1A95B7-C468-4483-B6EA-858374AB5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6" name="Rectangle 15">
              <a:extLst>
                <a:ext uri="{FF2B5EF4-FFF2-40B4-BE49-F238E27FC236}">
                  <a16:creationId xmlns:a16="http://schemas.microsoft.com/office/drawing/2014/main" id="{2D68F968-C120-4C1E-B281-A62213BD21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E20BE376-0E3F-4298-AE40-0AD09D40CC62}"/>
              </a:ext>
            </a:extLst>
          </p:cNvPr>
          <p:cNvSpPr>
            <a:spLocks noGrp="1"/>
          </p:cNvSpPr>
          <p:nvPr>
            <p:ph type="title"/>
          </p:nvPr>
        </p:nvSpPr>
        <p:spPr>
          <a:xfrm>
            <a:off x="212047" y="144624"/>
            <a:ext cx="4951408" cy="1151965"/>
          </a:xfrm>
        </p:spPr>
        <p:txBody>
          <a:bodyPr vert="horz" lIns="91440" tIns="45720" rIns="91440" bIns="45720" rtlCol="0" anchor="ctr">
            <a:normAutofit/>
          </a:bodyPr>
          <a:lstStyle/>
          <a:p>
            <a:pPr algn="l"/>
            <a:r>
              <a:rPr lang="en-US" sz="3800" dirty="0"/>
              <a:t>The sixth sense &amp; Connection</a:t>
            </a:r>
          </a:p>
        </p:txBody>
      </p:sp>
      <p:sp>
        <p:nvSpPr>
          <p:cNvPr id="4" name="Text Placeholder 3">
            <a:extLst>
              <a:ext uri="{FF2B5EF4-FFF2-40B4-BE49-F238E27FC236}">
                <a16:creationId xmlns:a16="http://schemas.microsoft.com/office/drawing/2014/main" id="{B49C4F6B-72CA-4F59-A930-EE7734E25FC7}"/>
              </a:ext>
            </a:extLst>
          </p:cNvPr>
          <p:cNvSpPr>
            <a:spLocks noGrp="1"/>
          </p:cNvSpPr>
          <p:nvPr>
            <p:ph type="body" sz="half" idx="2"/>
          </p:nvPr>
        </p:nvSpPr>
        <p:spPr>
          <a:xfrm>
            <a:off x="367834" y="1836067"/>
            <a:ext cx="4951408" cy="3764148"/>
          </a:xfrm>
        </p:spPr>
        <p:txBody>
          <a:bodyPr vert="horz" lIns="91440" tIns="45720" rIns="91440" bIns="45720" rtlCol="0" anchor="ctr">
            <a:normAutofit fontScale="92500" lnSpcReduction="10000"/>
          </a:bodyPr>
          <a:lstStyle/>
          <a:p>
            <a:pPr algn="l"/>
            <a:r>
              <a:rPr lang="en-US" dirty="0">
                <a:solidFill>
                  <a:schemeClr val="accent1"/>
                </a:solidFill>
              </a:rPr>
              <a:t>Sixth Sense:</a:t>
            </a:r>
          </a:p>
          <a:p>
            <a:pPr algn="l"/>
            <a:r>
              <a:rPr lang="en-US" dirty="0"/>
              <a:t>The Shrestha family believes in a Sixth sense that is passed through generations (skips generations)—passed through females</a:t>
            </a:r>
          </a:p>
          <a:p>
            <a:pPr indent="-228600" algn="l">
              <a:buFont typeface="Arial" panose="020B0604020202020204" pitchFamily="34" charset="0"/>
              <a:buChar char="•"/>
            </a:pPr>
            <a:r>
              <a:rPr lang="en-US" dirty="0"/>
              <a:t>Last hypothesized case: Sabrina’s Great-grandfather’s sister </a:t>
            </a:r>
          </a:p>
          <a:p>
            <a:pPr algn="l"/>
            <a:r>
              <a:rPr lang="en-US" dirty="0">
                <a:solidFill>
                  <a:schemeClr val="accent1"/>
                </a:solidFill>
              </a:rPr>
              <a:t>Connection:</a:t>
            </a:r>
          </a:p>
          <a:p>
            <a:pPr algn="l"/>
            <a:r>
              <a:rPr lang="en-US" dirty="0"/>
              <a:t>Strong feeling indicating the conflict or harm of others—noticed across great distances</a:t>
            </a:r>
          </a:p>
          <a:p>
            <a:pPr marL="285750" indent="-285750" algn="l">
              <a:buFont typeface="Arial" panose="020B0604020202020204" pitchFamily="34" charset="0"/>
              <a:buChar char="•"/>
            </a:pPr>
            <a:r>
              <a:rPr lang="en-US" dirty="0"/>
              <a:t>Sabrina and her parents’ medical conditions</a:t>
            </a:r>
          </a:p>
          <a:p>
            <a:pPr algn="l"/>
            <a:endParaRPr lang="en-US" dirty="0"/>
          </a:p>
          <a:p>
            <a:pPr indent="-228600" algn="l">
              <a:buFont typeface="Arial" panose="020B0604020202020204" pitchFamily="34" charset="0"/>
              <a:buChar char="•"/>
            </a:pPr>
            <a:endParaRPr lang="en-US" dirty="0"/>
          </a:p>
        </p:txBody>
      </p:sp>
      <p:pic>
        <p:nvPicPr>
          <p:cNvPr id="6" name="Content Placeholder 5" descr="A close up of a logo&#10;&#10;Description automatically generated">
            <a:extLst>
              <a:ext uri="{FF2B5EF4-FFF2-40B4-BE49-F238E27FC236}">
                <a16:creationId xmlns:a16="http://schemas.microsoft.com/office/drawing/2014/main" id="{88811CD2-5A76-4D9E-81E1-52BED5B548B0}"/>
              </a:ext>
            </a:extLst>
          </p:cNvPr>
          <p:cNvPicPr>
            <a:picLocks noGrp="1" noChangeAspect="1"/>
          </p:cNvPicPr>
          <p:nvPr>
            <p:ph sz="quarter" idx="13"/>
          </p:nvPr>
        </p:nvPicPr>
        <p:blipFill rotWithShape="1">
          <a:blip r:embed="rId4"/>
          <a:srcRect l="14534" t="13970" r="25378" b="21816"/>
          <a:stretch/>
        </p:blipFill>
        <p:spPr>
          <a:xfrm>
            <a:off x="5687074" y="311729"/>
            <a:ext cx="5537200" cy="287003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1" name="Text Placeholder 3">
            <a:extLst>
              <a:ext uri="{FF2B5EF4-FFF2-40B4-BE49-F238E27FC236}">
                <a16:creationId xmlns:a16="http://schemas.microsoft.com/office/drawing/2014/main" id="{2BEE6016-8648-4F29-B1D5-E2610A079CE5}"/>
              </a:ext>
            </a:extLst>
          </p:cNvPr>
          <p:cNvSpPr txBox="1">
            <a:spLocks/>
          </p:cNvSpPr>
          <p:nvPr/>
        </p:nvSpPr>
        <p:spPr>
          <a:xfrm>
            <a:off x="5853257" y="3446839"/>
            <a:ext cx="4951408" cy="1833392"/>
          </a:xfrm>
          <a:prstGeom prst="rect">
            <a:avLst/>
          </a:prstGeom>
        </p:spPr>
        <p:txBody>
          <a:bodyPr vert="horz" lIns="91440" tIns="45720" rIns="91440" bIns="45720" rtlCol="0" anchor="ctr">
            <a:normAutofit/>
          </a:bodyPr>
          <a:lstStyle>
            <a:lvl1pPr marL="0" indent="0" algn="ctr" defTabSz="914400" rtl="0" eaLnBrk="1" latinLnBrk="0" hangingPunct="1">
              <a:lnSpc>
                <a:spcPct val="120000"/>
              </a:lnSpc>
              <a:spcBef>
                <a:spcPts val="1000"/>
              </a:spcBef>
              <a:buClr>
                <a:schemeClr val="accent1"/>
              </a:buClr>
              <a:buSzPct val="160000"/>
              <a:buFont typeface="Arial" panose="020B0604020202020204" pitchFamily="34" charset="0"/>
              <a:buNone/>
              <a:defRPr sz="1800" kern="1200" cap="all" baseline="0">
                <a:solidFill>
                  <a:schemeClr val="tx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400" kern="1200" cap="all"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200" kern="1200" cap="all" baseline="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60000"/>
              <a:buFont typeface="Arial" panose="020B0604020202020204" pitchFamily="34" charset="0"/>
              <a:buNone/>
              <a:defRPr sz="1000" kern="1200" cap="all" baseline="0">
                <a:solidFill>
                  <a:schemeClr val="tx1"/>
                </a:solidFill>
                <a:effectLst/>
                <a:latin typeface="+mn-lt"/>
                <a:ea typeface="+mn-ea"/>
                <a:cs typeface="+mn-cs"/>
              </a:defRPr>
            </a:lvl9pPr>
          </a:lstStyle>
          <a:p>
            <a:pPr algn="l"/>
            <a:r>
              <a:rPr lang="en-US" dirty="0">
                <a:solidFill>
                  <a:schemeClr val="accent1"/>
                </a:solidFill>
              </a:rPr>
              <a:t>SENSING DEATH:</a:t>
            </a:r>
          </a:p>
          <a:p>
            <a:pPr marL="285750" indent="-285750" algn="l">
              <a:buFont typeface="Arial" panose="020B0604020202020204" pitchFamily="34" charset="0"/>
              <a:buChar char="•"/>
            </a:pPr>
            <a:r>
              <a:rPr lang="en-US" dirty="0"/>
              <a:t>ONE CAN SENSE THE PROXIMITY OF DEATH</a:t>
            </a:r>
          </a:p>
          <a:p>
            <a:pPr marL="742950" lvl="1" indent="-285750">
              <a:buFont typeface="Arial" panose="020B0604020202020204" pitchFamily="34" charset="0"/>
              <a:buChar char="•"/>
            </a:pPr>
            <a:r>
              <a:rPr lang="en-US" sz="1600" dirty="0"/>
              <a:t>The day Sabrina’s maternal grandfather died, he stated that he said, “today, I’m going.”</a:t>
            </a:r>
          </a:p>
        </p:txBody>
      </p:sp>
    </p:spTree>
    <p:extLst>
      <p:ext uri="{BB962C8B-B14F-4D97-AF65-F5344CB8AC3E}">
        <p14:creationId xmlns:p14="http://schemas.microsoft.com/office/powerpoint/2010/main" val="3801735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3CD781F-F935-4310-9C70-32C9B03A15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4" name="Group 13">
            <a:extLst>
              <a:ext uri="{FF2B5EF4-FFF2-40B4-BE49-F238E27FC236}">
                <a16:creationId xmlns:a16="http://schemas.microsoft.com/office/drawing/2014/main" id="{E389415A-F11F-49E4-B0C5-CF7FF9CE8E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5" name="Rectangle 14">
              <a:extLst>
                <a:ext uri="{FF2B5EF4-FFF2-40B4-BE49-F238E27FC236}">
                  <a16:creationId xmlns:a16="http://schemas.microsoft.com/office/drawing/2014/main" id="{91A09D7C-72C0-44A7-95A9-038C62939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6" name="Freeform 11">
              <a:extLst>
                <a:ext uri="{FF2B5EF4-FFF2-40B4-BE49-F238E27FC236}">
                  <a16:creationId xmlns:a16="http://schemas.microsoft.com/office/drawing/2014/main" id="{9B1A95B7-C468-4483-B6EA-858374AB5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7" name="Rectangle 16">
              <a:extLst>
                <a:ext uri="{FF2B5EF4-FFF2-40B4-BE49-F238E27FC236}">
                  <a16:creationId xmlns:a16="http://schemas.microsoft.com/office/drawing/2014/main" id="{2D68F968-C120-4C1E-B281-A62213BD21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pic>
        <p:nvPicPr>
          <p:cNvPr id="6" name="Picture 5">
            <a:extLst>
              <a:ext uri="{FF2B5EF4-FFF2-40B4-BE49-F238E27FC236}">
                <a16:creationId xmlns:a16="http://schemas.microsoft.com/office/drawing/2014/main" id="{0D0D7B62-3D9B-4CDC-8722-51932004BDC9}"/>
              </a:ext>
            </a:extLst>
          </p:cNvPr>
          <p:cNvPicPr>
            <a:picLocks noChangeAspect="1"/>
          </p:cNvPicPr>
          <p:nvPr/>
        </p:nvPicPr>
        <p:blipFill rotWithShape="1">
          <a:blip r:embed="rId4"/>
          <a:srcRect l="21511" r="21670" b="9091"/>
          <a:stretch/>
        </p:blipFill>
        <p:spPr>
          <a:xfrm rot="16200000">
            <a:off x="2667000" y="-2667000"/>
            <a:ext cx="6858000" cy="12192000"/>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19" name="Rectangle 10">
            <a:extLst>
              <a:ext uri="{FF2B5EF4-FFF2-40B4-BE49-F238E27FC236}">
                <a16:creationId xmlns:a16="http://schemas.microsoft.com/office/drawing/2014/main" id="{CC146B38-3E4E-4A67-91CF-55DBCC51B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53067" y="613608"/>
            <a:ext cx="8044107"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4" name="Title 1">
            <a:extLst>
              <a:ext uri="{FF2B5EF4-FFF2-40B4-BE49-F238E27FC236}">
                <a16:creationId xmlns:a16="http://schemas.microsoft.com/office/drawing/2014/main" id="{9C9CE7DD-5428-44FB-B361-511BFA313C81}"/>
              </a:ext>
            </a:extLst>
          </p:cNvPr>
          <p:cNvSpPr txBox="1">
            <a:spLocks/>
          </p:cNvSpPr>
          <p:nvPr/>
        </p:nvSpPr>
        <p:spPr>
          <a:xfrm rot="21420000">
            <a:off x="443392" y="587746"/>
            <a:ext cx="6851188"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a:spcAft>
                <a:spcPts val="600"/>
              </a:spcAft>
            </a:pPr>
            <a:r>
              <a:rPr lang="en-US" dirty="0">
                <a:solidFill>
                  <a:schemeClr val="bg1"/>
                </a:solidFill>
              </a:rPr>
              <a:t>About Sabrina:</a:t>
            </a:r>
          </a:p>
        </p:txBody>
      </p:sp>
      <p:sp>
        <p:nvSpPr>
          <p:cNvPr id="7" name="TextBox 6">
            <a:extLst>
              <a:ext uri="{FF2B5EF4-FFF2-40B4-BE49-F238E27FC236}">
                <a16:creationId xmlns:a16="http://schemas.microsoft.com/office/drawing/2014/main" id="{7439A473-6A49-43D6-864E-B0942CDE088C}"/>
              </a:ext>
            </a:extLst>
          </p:cNvPr>
          <p:cNvSpPr txBox="1"/>
          <p:nvPr/>
        </p:nvSpPr>
        <p:spPr>
          <a:xfrm rot="21420000">
            <a:off x="323445" y="1642725"/>
            <a:ext cx="7571366" cy="4625014"/>
          </a:xfrm>
          <a:prstGeom prst="rect">
            <a:avLst/>
          </a:prstGeo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85000" lnSpcReduction="20000"/>
          </a:bodyPr>
          <a:lstStyle/>
          <a:p>
            <a:pPr marL="342900" indent="-285750" defTabSz="914400">
              <a:lnSpc>
                <a:spcPct val="120000"/>
              </a:lnSpc>
              <a:spcAft>
                <a:spcPts val="600"/>
              </a:spcAft>
              <a:buClr>
                <a:schemeClr val="bg1"/>
              </a:buClr>
              <a:buSzPct val="160000"/>
              <a:buFont typeface="Arial" panose="020B0604020202020204" pitchFamily="34" charset="0"/>
              <a:buChar char="•"/>
            </a:pPr>
            <a:r>
              <a:rPr lang="en-US" cap="all" dirty="0">
                <a:solidFill>
                  <a:schemeClr val="bg1"/>
                </a:solidFill>
              </a:rPr>
              <a:t>SOPHOMORE AT UC: CURRENTLY MAJORING IN AEROSPACE ENGINEERING (PREVIOUSLY BIOLOGY)</a:t>
            </a:r>
          </a:p>
          <a:p>
            <a:pPr marL="342900" indent="-285750" defTabSz="914400">
              <a:lnSpc>
                <a:spcPct val="120000"/>
              </a:lnSpc>
              <a:spcAft>
                <a:spcPts val="600"/>
              </a:spcAft>
              <a:buClr>
                <a:schemeClr val="bg1"/>
              </a:buClr>
              <a:buSzPct val="160000"/>
              <a:buFont typeface="Arial" panose="020B0604020202020204" pitchFamily="34" charset="0"/>
              <a:buChar char="•"/>
            </a:pPr>
            <a:r>
              <a:rPr lang="en-US" cap="all" dirty="0">
                <a:solidFill>
                  <a:schemeClr val="bg1"/>
                </a:solidFill>
              </a:rPr>
              <a:t>Home Country: Nepal</a:t>
            </a:r>
          </a:p>
          <a:p>
            <a:pPr marL="342900" indent="-285750" defTabSz="914400">
              <a:lnSpc>
                <a:spcPct val="120000"/>
              </a:lnSpc>
              <a:spcAft>
                <a:spcPts val="600"/>
              </a:spcAft>
              <a:buClr>
                <a:schemeClr val="bg1"/>
              </a:buClr>
              <a:buSzPct val="160000"/>
              <a:buFont typeface="Arial" panose="020B0604020202020204" pitchFamily="34" charset="0"/>
              <a:buChar char="•"/>
            </a:pPr>
            <a:r>
              <a:rPr lang="en-US" cap="all" dirty="0">
                <a:solidFill>
                  <a:schemeClr val="bg1"/>
                </a:solidFill>
              </a:rPr>
              <a:t>Lives in Kathmandu, Nepal (Capital City)</a:t>
            </a:r>
          </a:p>
          <a:p>
            <a:pPr marL="57150" defTabSz="914400">
              <a:lnSpc>
                <a:spcPct val="120000"/>
              </a:lnSpc>
              <a:spcAft>
                <a:spcPts val="600"/>
              </a:spcAft>
              <a:buClr>
                <a:schemeClr val="bg1"/>
              </a:buClr>
              <a:buSzPct val="160000"/>
            </a:pPr>
            <a:r>
              <a:rPr lang="en-US" cap="all" dirty="0">
                <a:solidFill>
                  <a:schemeClr val="bg1"/>
                </a:solidFill>
              </a:rPr>
              <a:t>She has lived in:</a:t>
            </a:r>
          </a:p>
          <a:p>
            <a:pPr marL="57150" defTabSz="914400">
              <a:lnSpc>
                <a:spcPct val="120000"/>
              </a:lnSpc>
              <a:spcAft>
                <a:spcPts val="600"/>
              </a:spcAft>
              <a:buClr>
                <a:schemeClr val="bg1"/>
              </a:buClr>
              <a:buSzPct val="160000"/>
            </a:pPr>
            <a:r>
              <a:rPr lang="en-US" cap="all" dirty="0">
                <a:solidFill>
                  <a:schemeClr val="bg1"/>
                </a:solidFill>
              </a:rPr>
              <a:t>Tokyo, Japan </a:t>
            </a:r>
          </a:p>
          <a:p>
            <a:pPr marL="57150" defTabSz="914400">
              <a:lnSpc>
                <a:spcPct val="120000"/>
              </a:lnSpc>
              <a:spcAft>
                <a:spcPts val="600"/>
              </a:spcAft>
              <a:buClr>
                <a:schemeClr val="bg1"/>
              </a:buClr>
              <a:buSzPct val="160000"/>
            </a:pPr>
            <a:r>
              <a:rPr lang="en-US" cap="all" dirty="0" err="1">
                <a:solidFill>
                  <a:schemeClr val="bg1"/>
                </a:solidFill>
              </a:rPr>
              <a:t>Abudhabi</a:t>
            </a:r>
            <a:r>
              <a:rPr lang="en-US" cap="all" dirty="0">
                <a:solidFill>
                  <a:schemeClr val="bg1"/>
                </a:solidFill>
              </a:rPr>
              <a:t>, United </a:t>
            </a:r>
            <a:r>
              <a:rPr lang="en-US" cap="all" dirty="0" err="1">
                <a:solidFill>
                  <a:schemeClr val="bg1"/>
                </a:solidFill>
              </a:rPr>
              <a:t>Arib</a:t>
            </a:r>
            <a:r>
              <a:rPr lang="en-US" cap="all" dirty="0">
                <a:solidFill>
                  <a:schemeClr val="bg1"/>
                </a:solidFill>
              </a:rPr>
              <a:t> </a:t>
            </a:r>
            <a:r>
              <a:rPr lang="en-US" cap="all" dirty="0" err="1">
                <a:solidFill>
                  <a:schemeClr val="bg1"/>
                </a:solidFill>
              </a:rPr>
              <a:t>Emerates</a:t>
            </a:r>
            <a:endParaRPr lang="en-US" cap="all" dirty="0">
              <a:solidFill>
                <a:schemeClr val="bg1"/>
              </a:solidFill>
            </a:endParaRPr>
          </a:p>
          <a:p>
            <a:pPr marL="57150" defTabSz="914400">
              <a:lnSpc>
                <a:spcPct val="120000"/>
              </a:lnSpc>
              <a:spcAft>
                <a:spcPts val="600"/>
              </a:spcAft>
              <a:buClr>
                <a:schemeClr val="bg1"/>
              </a:buClr>
              <a:buSzPct val="160000"/>
            </a:pPr>
            <a:r>
              <a:rPr lang="en-US" cap="all" dirty="0">
                <a:solidFill>
                  <a:schemeClr val="bg1"/>
                </a:solidFill>
              </a:rPr>
              <a:t>Paris, France</a:t>
            </a:r>
          </a:p>
          <a:p>
            <a:pPr marL="57150" defTabSz="914400">
              <a:lnSpc>
                <a:spcPct val="120000"/>
              </a:lnSpc>
              <a:spcAft>
                <a:spcPts val="600"/>
              </a:spcAft>
              <a:buClr>
                <a:schemeClr val="bg1"/>
              </a:buClr>
              <a:buSzPct val="160000"/>
            </a:pPr>
            <a:r>
              <a:rPr lang="en-US" cap="all" dirty="0">
                <a:solidFill>
                  <a:schemeClr val="bg1"/>
                </a:solidFill>
              </a:rPr>
              <a:t>United States</a:t>
            </a:r>
          </a:p>
          <a:p>
            <a:pPr marL="57150" defTabSz="914400">
              <a:lnSpc>
                <a:spcPct val="120000"/>
              </a:lnSpc>
              <a:spcAft>
                <a:spcPts val="600"/>
              </a:spcAft>
              <a:buClr>
                <a:schemeClr val="bg1"/>
              </a:buClr>
              <a:buSzPct val="160000"/>
            </a:pPr>
            <a:r>
              <a:rPr lang="en-US" cap="all" dirty="0">
                <a:solidFill>
                  <a:schemeClr val="bg1"/>
                </a:solidFill>
              </a:rPr>
              <a:t>Due to father’s job as a Nepali diplomat</a:t>
            </a:r>
          </a:p>
          <a:p>
            <a:pPr marL="342900" indent="-285750" defTabSz="914400">
              <a:lnSpc>
                <a:spcPct val="120000"/>
              </a:lnSpc>
              <a:spcAft>
                <a:spcPts val="600"/>
              </a:spcAft>
              <a:buClr>
                <a:schemeClr val="bg1"/>
              </a:buClr>
              <a:buSzPct val="160000"/>
              <a:buFont typeface="Arial" panose="020B0604020202020204" pitchFamily="34" charset="0"/>
              <a:buChar char="•"/>
            </a:pPr>
            <a:r>
              <a:rPr lang="en-US" cap="all" dirty="0">
                <a:solidFill>
                  <a:schemeClr val="bg1"/>
                </a:solidFill>
              </a:rPr>
              <a:t>Went to Secondary School Abroad:</a:t>
            </a:r>
          </a:p>
          <a:p>
            <a:pPr marL="57150" defTabSz="914400">
              <a:lnSpc>
                <a:spcPct val="120000"/>
              </a:lnSpc>
              <a:spcAft>
                <a:spcPts val="600"/>
              </a:spcAft>
              <a:buClr>
                <a:schemeClr val="bg1"/>
              </a:buClr>
              <a:buSzPct val="160000"/>
            </a:pPr>
            <a:r>
              <a:rPr lang="en-US" cap="all" dirty="0">
                <a:solidFill>
                  <a:schemeClr val="bg1"/>
                </a:solidFill>
              </a:rPr>
              <a:t>9</a:t>
            </a:r>
            <a:r>
              <a:rPr lang="en-US" cap="all" baseline="30000" dirty="0">
                <a:solidFill>
                  <a:schemeClr val="bg1"/>
                </a:solidFill>
              </a:rPr>
              <a:t>th</a:t>
            </a:r>
            <a:r>
              <a:rPr lang="en-US" cap="all" dirty="0">
                <a:solidFill>
                  <a:schemeClr val="bg1"/>
                </a:solidFill>
              </a:rPr>
              <a:t> &amp; 10</a:t>
            </a:r>
            <a:r>
              <a:rPr lang="en-US" cap="all" baseline="30000" dirty="0">
                <a:solidFill>
                  <a:schemeClr val="bg1"/>
                </a:solidFill>
              </a:rPr>
              <a:t>th</a:t>
            </a:r>
            <a:r>
              <a:rPr lang="en-US" cap="all" dirty="0">
                <a:solidFill>
                  <a:schemeClr val="bg1"/>
                </a:solidFill>
              </a:rPr>
              <a:t> Grade= Paris, France: International school—IB classes</a:t>
            </a:r>
          </a:p>
          <a:p>
            <a:pPr marL="57150" defTabSz="914400">
              <a:lnSpc>
                <a:spcPct val="120000"/>
              </a:lnSpc>
              <a:spcAft>
                <a:spcPts val="600"/>
              </a:spcAft>
              <a:buClr>
                <a:schemeClr val="bg1"/>
              </a:buClr>
              <a:buSzPct val="160000"/>
            </a:pPr>
            <a:r>
              <a:rPr lang="en-US" cap="all" dirty="0">
                <a:solidFill>
                  <a:schemeClr val="bg1"/>
                </a:solidFill>
              </a:rPr>
              <a:t>11</a:t>
            </a:r>
            <a:r>
              <a:rPr lang="en-US" cap="all" baseline="30000" dirty="0">
                <a:solidFill>
                  <a:schemeClr val="bg1"/>
                </a:solidFill>
              </a:rPr>
              <a:t>th</a:t>
            </a:r>
            <a:r>
              <a:rPr lang="en-US" cap="all" dirty="0">
                <a:solidFill>
                  <a:schemeClr val="bg1"/>
                </a:solidFill>
              </a:rPr>
              <a:t> &amp; 12</a:t>
            </a:r>
            <a:r>
              <a:rPr lang="en-US" cap="all" baseline="30000" dirty="0">
                <a:solidFill>
                  <a:schemeClr val="bg1"/>
                </a:solidFill>
              </a:rPr>
              <a:t>th</a:t>
            </a:r>
            <a:r>
              <a:rPr lang="en-US" cap="all" dirty="0">
                <a:solidFill>
                  <a:schemeClr val="bg1"/>
                </a:solidFill>
              </a:rPr>
              <a:t> Grade=Nepali High school: A-level (advanced classes: supported/hosted by the university of Cambridge) </a:t>
            </a:r>
          </a:p>
          <a:p>
            <a:pPr marL="342900" indent="-285750" defTabSz="914400">
              <a:lnSpc>
                <a:spcPct val="120000"/>
              </a:lnSpc>
              <a:spcAft>
                <a:spcPts val="600"/>
              </a:spcAft>
              <a:buClr>
                <a:schemeClr val="bg1"/>
              </a:buClr>
              <a:buSzPct val="160000"/>
              <a:buFont typeface="Arial" panose="020B0604020202020204" pitchFamily="34" charset="0"/>
              <a:buChar char="•"/>
            </a:pPr>
            <a:r>
              <a:rPr lang="en-US" cap="all" dirty="0">
                <a:solidFill>
                  <a:schemeClr val="bg1"/>
                </a:solidFill>
              </a:rPr>
              <a:t>Family consisted of Parents, aunts/uncles and close cousins: little contact with grandparents</a:t>
            </a:r>
          </a:p>
          <a:p>
            <a:pPr marL="285750" indent="-228600" defTabSz="914400">
              <a:lnSpc>
                <a:spcPct val="120000"/>
              </a:lnSpc>
              <a:spcAft>
                <a:spcPts val="600"/>
              </a:spcAft>
              <a:buClr>
                <a:schemeClr val="accent1"/>
              </a:buClr>
              <a:buSzPct val="160000"/>
              <a:buFont typeface="Arial" panose="020B0604020202020204" pitchFamily="34" charset="0"/>
              <a:buChar char="•"/>
            </a:pPr>
            <a:endParaRPr lang="en-US" cap="all" dirty="0">
              <a:solidFill>
                <a:schemeClr val="bg1"/>
              </a:solidFill>
            </a:endParaRPr>
          </a:p>
        </p:txBody>
      </p:sp>
      <p:pic>
        <p:nvPicPr>
          <p:cNvPr id="13" name="Picture 12">
            <a:extLst>
              <a:ext uri="{FF2B5EF4-FFF2-40B4-BE49-F238E27FC236}">
                <a16:creationId xmlns:a16="http://schemas.microsoft.com/office/drawing/2014/main" id="{598BBC0C-1B94-41F2-820B-615E8F8A094B}"/>
              </a:ext>
            </a:extLst>
          </p:cNvPr>
          <p:cNvPicPr>
            <a:picLocks noChangeAspect="1"/>
          </p:cNvPicPr>
          <p:nvPr/>
        </p:nvPicPr>
        <p:blipFill>
          <a:blip r:embed="rId5"/>
          <a:stretch>
            <a:fillRect/>
          </a:stretch>
        </p:blipFill>
        <p:spPr>
          <a:xfrm rot="710130">
            <a:off x="7838206" y="762545"/>
            <a:ext cx="3884627" cy="388462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139770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useBgFill="1">
        <p:nvSpPr>
          <p:cNvPr id="13" name="Freeform: Shape 6">
            <a:extLst>
              <a:ext uri="{FF2B5EF4-FFF2-40B4-BE49-F238E27FC236}">
                <a16:creationId xmlns:a16="http://schemas.microsoft.com/office/drawing/2014/main" id="{43B4841E-E6B6-48C3-BA02-F73659C6D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8"/>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86AB5D4-84AC-451E-8DC7-98481E3687C9}"/>
              </a:ext>
            </a:extLst>
          </p:cNvPr>
          <p:cNvSpPr>
            <a:spLocks noGrp="1"/>
          </p:cNvSpPr>
          <p:nvPr>
            <p:ph type="ctrTitle"/>
          </p:nvPr>
        </p:nvSpPr>
        <p:spPr>
          <a:xfrm>
            <a:off x="2127380" y="1737155"/>
            <a:ext cx="9099419" cy="3478307"/>
          </a:xfrm>
        </p:spPr>
        <p:txBody>
          <a:bodyPr anchor="b">
            <a:normAutofit/>
          </a:bodyPr>
          <a:lstStyle/>
          <a:p>
            <a:r>
              <a:rPr lang="en-US" sz="8800"/>
              <a:t>Perspectives</a:t>
            </a:r>
          </a:p>
        </p:txBody>
      </p:sp>
      <p:sp>
        <p:nvSpPr>
          <p:cNvPr id="14" name="Freeform: Shape 8">
            <a:extLst>
              <a:ext uri="{FF2B5EF4-FFF2-40B4-BE49-F238E27FC236}">
                <a16:creationId xmlns:a16="http://schemas.microsoft.com/office/drawing/2014/main" id="{3E5F7785-4545-4A24-9709-5B34B5748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37197"/>
            <a:ext cx="12192001" cy="1320803"/>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09644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31D0C-C064-46B8-A15A-C7A76B8A4732}"/>
              </a:ext>
            </a:extLst>
          </p:cNvPr>
          <p:cNvSpPr>
            <a:spLocks noGrp="1"/>
          </p:cNvSpPr>
          <p:nvPr>
            <p:ph type="title"/>
          </p:nvPr>
        </p:nvSpPr>
        <p:spPr>
          <a:xfrm>
            <a:off x="1077687" y="4324738"/>
            <a:ext cx="10396882" cy="1151965"/>
          </a:xfrm>
        </p:spPr>
        <p:txBody>
          <a:bodyPr>
            <a:normAutofit fontScale="90000"/>
          </a:bodyPr>
          <a:lstStyle/>
          <a:p>
            <a:pPr algn="r"/>
            <a:r>
              <a:rPr lang="en-US" dirty="0"/>
              <a:t>Ceremonies: Marriage &amp; Coming of Age</a:t>
            </a:r>
          </a:p>
        </p:txBody>
      </p:sp>
    </p:spTree>
    <p:extLst>
      <p:ext uri="{BB962C8B-B14F-4D97-AF65-F5344CB8AC3E}">
        <p14:creationId xmlns:p14="http://schemas.microsoft.com/office/powerpoint/2010/main" val="2084386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4FC18-4EE8-4E02-BBAB-8500E3BB26F6}"/>
              </a:ext>
            </a:extLst>
          </p:cNvPr>
          <p:cNvSpPr>
            <a:spLocks noGrp="1"/>
          </p:cNvSpPr>
          <p:nvPr>
            <p:ph type="title"/>
          </p:nvPr>
        </p:nvSpPr>
        <p:spPr>
          <a:xfrm>
            <a:off x="682065" y="122262"/>
            <a:ext cx="10396882" cy="1151965"/>
          </a:xfrm>
        </p:spPr>
        <p:txBody>
          <a:bodyPr>
            <a:normAutofit/>
          </a:bodyPr>
          <a:lstStyle/>
          <a:p>
            <a:r>
              <a:rPr lang="en-US" sz="4800" dirty="0"/>
              <a:t>MARRIAGE TO AN APPLE AND THE SUN</a:t>
            </a:r>
          </a:p>
        </p:txBody>
      </p:sp>
      <p:sp>
        <p:nvSpPr>
          <p:cNvPr id="12" name="TextBox 11">
            <a:extLst>
              <a:ext uri="{FF2B5EF4-FFF2-40B4-BE49-F238E27FC236}">
                <a16:creationId xmlns:a16="http://schemas.microsoft.com/office/drawing/2014/main" id="{F85FF61D-44EF-460D-AEF0-3B342D726D9C}"/>
              </a:ext>
            </a:extLst>
          </p:cNvPr>
          <p:cNvSpPr txBox="1"/>
          <p:nvPr/>
        </p:nvSpPr>
        <p:spPr>
          <a:xfrm>
            <a:off x="1850571" y="1398245"/>
            <a:ext cx="8490858" cy="3693319"/>
          </a:xfrm>
          <a:prstGeom prst="rect">
            <a:avLst/>
          </a:prstGeom>
          <a:noFill/>
        </p:spPr>
        <p:txBody>
          <a:bodyPr wrap="square" rtlCol="0">
            <a:spAutoFit/>
          </a:bodyPr>
          <a:lstStyle/>
          <a:p>
            <a:r>
              <a:rPr lang="en-US" sz="2800" dirty="0">
                <a:solidFill>
                  <a:srgbClr val="C00000"/>
                </a:solidFill>
              </a:rPr>
              <a:t>IHI (BEL MARRIAGE) CEREMONY: </a:t>
            </a:r>
            <a:r>
              <a:rPr lang="en-US" dirty="0"/>
              <a:t>OCCURS AT APPROXIMATELY AGE 7 </a:t>
            </a:r>
            <a:endParaRPr lang="en-US" sz="2800" dirty="0">
              <a:solidFill>
                <a:srgbClr val="C00000"/>
              </a:solidFill>
            </a:endParaRPr>
          </a:p>
          <a:p>
            <a:pPr lvl="0"/>
            <a:r>
              <a:rPr lang="en-US" sz="2800" dirty="0">
                <a:solidFill>
                  <a:srgbClr val="C00000"/>
                </a:solidFill>
              </a:rPr>
              <a:t>BAHRA CEREMONY: </a:t>
            </a:r>
            <a:r>
              <a:rPr lang="en-US" dirty="0">
                <a:solidFill>
                  <a:prstClr val="black"/>
                </a:solidFill>
              </a:rPr>
              <a:t>OCCURS BEFORE THE ONSET OF PUBERTY (AGES 9-12)</a:t>
            </a:r>
            <a:endParaRPr lang="en-US" sz="2800" dirty="0">
              <a:solidFill>
                <a:srgbClr val="C00000"/>
              </a:solidFill>
            </a:endParaRPr>
          </a:p>
          <a:p>
            <a:endParaRPr lang="en-US" sz="2800" dirty="0">
              <a:solidFill>
                <a:schemeClr val="accent1"/>
              </a:solidFill>
            </a:endParaRPr>
          </a:p>
          <a:p>
            <a:r>
              <a:rPr lang="en-US" sz="2800" dirty="0">
                <a:solidFill>
                  <a:schemeClr val="accent1"/>
                </a:solidFill>
              </a:rPr>
              <a:t>WHY? </a:t>
            </a:r>
          </a:p>
          <a:p>
            <a:endParaRPr lang="en-US" sz="1400" dirty="0">
              <a:solidFill>
                <a:schemeClr val="accent1"/>
              </a:solidFill>
            </a:endParaRPr>
          </a:p>
          <a:p>
            <a:r>
              <a:rPr lang="en-US" dirty="0"/>
              <a:t>IN NEPAL’S PATRIARCHAL SOCIETY, WIDOWS ARE HISTORICALLY (AND PRESENTLY) TREATED AS OUTCASTS. IF THE MALE HEAD OF HOUSEHOLD DIES, THE FAMILY EXPERIENCES A LOSS OF RESPECT AND CREDIBILITY IN THE COMMUNITY. </a:t>
            </a:r>
          </a:p>
          <a:p>
            <a:endParaRPr lang="en-US" dirty="0"/>
          </a:p>
          <a:p>
            <a:r>
              <a:rPr lang="en-US" dirty="0"/>
              <a:t>IN ADULTHOOD, IF A WOMAN’S PHYSICAL (HUMAN) HUSBAND DIES, SHE WILL STILL BE MARRIED TO HER PLANT AND THE SUN (IMMORTAL). </a:t>
            </a:r>
          </a:p>
        </p:txBody>
      </p:sp>
    </p:spTree>
    <p:extLst>
      <p:ext uri="{BB962C8B-B14F-4D97-AF65-F5344CB8AC3E}">
        <p14:creationId xmlns:p14="http://schemas.microsoft.com/office/powerpoint/2010/main" val="3857479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8CC97C9-D2BB-48F4-94FA-F5A2CEF7C68A}"/>
              </a:ext>
            </a:extLst>
          </p:cNvPr>
          <p:cNvSpPr>
            <a:spLocks noGrp="1"/>
          </p:cNvSpPr>
          <p:nvPr>
            <p:ph type="body" idx="1"/>
          </p:nvPr>
        </p:nvSpPr>
        <p:spPr>
          <a:xfrm>
            <a:off x="68686" y="0"/>
            <a:ext cx="5372098" cy="600635"/>
          </a:xfrm>
        </p:spPr>
        <p:txBody>
          <a:bodyPr/>
          <a:lstStyle/>
          <a:p>
            <a:r>
              <a:rPr lang="en-US" dirty="0" err="1"/>
              <a:t>Ihi</a:t>
            </a:r>
            <a:r>
              <a:rPr lang="en-US" dirty="0"/>
              <a:t> (or </a:t>
            </a:r>
            <a:r>
              <a:rPr lang="en-US" dirty="0" err="1"/>
              <a:t>Ehee</a:t>
            </a:r>
            <a:r>
              <a:rPr lang="en-US" dirty="0"/>
              <a:t>):  Bel Marriage</a:t>
            </a:r>
          </a:p>
        </p:txBody>
      </p:sp>
      <p:sp>
        <p:nvSpPr>
          <p:cNvPr id="4" name="Text Placeholder 3">
            <a:extLst>
              <a:ext uri="{FF2B5EF4-FFF2-40B4-BE49-F238E27FC236}">
                <a16:creationId xmlns:a16="http://schemas.microsoft.com/office/drawing/2014/main" id="{8F1DF2F7-E04C-47E5-A6CB-CB126C6A2FCB}"/>
              </a:ext>
            </a:extLst>
          </p:cNvPr>
          <p:cNvSpPr>
            <a:spLocks noGrp="1"/>
          </p:cNvSpPr>
          <p:nvPr>
            <p:ph type="body" sz="half" idx="15"/>
          </p:nvPr>
        </p:nvSpPr>
        <p:spPr>
          <a:xfrm>
            <a:off x="68685" y="664295"/>
            <a:ext cx="6391381" cy="3093090"/>
          </a:xfrm>
        </p:spPr>
        <p:txBody>
          <a:bodyPr>
            <a:normAutofit/>
          </a:bodyPr>
          <a:lstStyle/>
          <a:p>
            <a:pPr algn="l"/>
            <a:r>
              <a:rPr lang="en-US" sz="1600" dirty="0"/>
              <a:t>Occurs under the age of 8: Sabrina completed ceremony at age 6</a:t>
            </a:r>
          </a:p>
          <a:p>
            <a:pPr algn="l"/>
            <a:r>
              <a:rPr lang="en-US" sz="1600" dirty="0"/>
              <a:t>A group of 20—30 Girls undergo the ceremony at the same time. Dressed in traditional clothing and makeup, the girls travel to the yard of a religious estate and undergo a series of religious ceremonies in which they are married to the Bel plant. After the ceremony, the girls go inside the temple and eat a feast. The girl is supposed to keep her plant husband with her and keep it safe.</a:t>
            </a:r>
          </a:p>
          <a:p>
            <a:pPr algn="l"/>
            <a:r>
              <a:rPr lang="en-US" sz="1600" dirty="0"/>
              <a:t>					TAKES PLACE OVER 					TWO DAYS</a:t>
            </a:r>
          </a:p>
          <a:p>
            <a:endParaRPr lang="en-US" dirty="0"/>
          </a:p>
        </p:txBody>
      </p:sp>
      <p:pic>
        <p:nvPicPr>
          <p:cNvPr id="12" name="Picture 11" descr="A group of people looking at the camera&#10;&#10;Description automatically generated">
            <a:extLst>
              <a:ext uri="{FF2B5EF4-FFF2-40B4-BE49-F238E27FC236}">
                <a16:creationId xmlns:a16="http://schemas.microsoft.com/office/drawing/2014/main" id="{CA243F95-16D0-4224-8CCD-A6E93B2BA333}"/>
              </a:ext>
            </a:extLst>
          </p:cNvPr>
          <p:cNvPicPr>
            <a:picLocks noChangeAspect="1"/>
          </p:cNvPicPr>
          <p:nvPr/>
        </p:nvPicPr>
        <p:blipFill>
          <a:blip r:embed="rId2"/>
          <a:stretch>
            <a:fillRect/>
          </a:stretch>
        </p:blipFill>
        <p:spPr>
          <a:xfrm>
            <a:off x="6746038" y="149290"/>
            <a:ext cx="5240694" cy="360809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8" name="Picture 17" descr="A child looking at the camera&#10;&#10;Description automatically generated">
            <a:extLst>
              <a:ext uri="{FF2B5EF4-FFF2-40B4-BE49-F238E27FC236}">
                <a16:creationId xmlns:a16="http://schemas.microsoft.com/office/drawing/2014/main" id="{5B7BBEE8-CE0D-4385-A440-B44088593E0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711" b="99786" l="0" r="99286">
                        <a14:foregroundMark x1="10571" y1="40257" x2="4571" y2="42184"/>
                        <a14:foregroundMark x1="4571" y1="42184" x2="0" y2="47323"/>
                        <a14:foregroundMark x1="5571" y1="77088" x2="31714" y2="76017"/>
                        <a14:foregroundMark x1="31714" y1="76017" x2="67857" y2="87152"/>
                        <a14:foregroundMark x1="67857" y1="87152" x2="75714" y2="92505"/>
                        <a14:foregroundMark x1="75714" y1="92505" x2="82143" y2="89722"/>
                        <a14:foregroundMark x1="82143" y1="89722" x2="79714" y2="43897"/>
                        <a14:foregroundMark x1="79714" y1="43897" x2="81714" y2="35332"/>
                        <a14:foregroundMark x1="81714" y1="35332" x2="81714" y2="35332"/>
                        <a14:foregroundMark x1="71000" y1="42184" x2="73857" y2="36831"/>
                        <a14:foregroundMark x1="70657" y1="42827" x2="71000" y2="42184"/>
                        <a14:foregroundMark x1="69857" y1="44325" x2="70657" y2="42827"/>
                        <a14:foregroundMark x1="73857" y1="36831" x2="79286" y2="31692"/>
                        <a14:foregroundMark x1="79286" y1="31692" x2="86286" y2="30835"/>
                        <a14:foregroundMark x1="86286" y1="30835" x2="90714" y2="31692"/>
                        <a14:foregroundMark x1="42571" y1="16916" x2="52286" y2="4925"/>
                        <a14:foregroundMark x1="52286" y1="4925" x2="58571" y2="4925"/>
                        <a14:foregroundMark x1="58571" y1="4925" x2="60000" y2="4925"/>
                        <a14:foregroundMark x1="42571" y1="11991" x2="42571" y2="11991"/>
                        <a14:foregroundMark x1="42571" y1="11991" x2="42571" y2="11991"/>
                        <a14:foregroundMark x1="42571" y1="11991" x2="42571" y2="11991"/>
                        <a14:foregroundMark x1="42143" y1="20985" x2="42143" y2="20985"/>
                        <a14:foregroundMark x1="41143" y1="24839" x2="41143" y2="24839"/>
                        <a14:foregroundMark x1="42857" y1="16702" x2="46000" y2="11991"/>
                        <a14:foregroundMark x1="10429" y1="29979" x2="12429" y2="20771"/>
                        <a14:foregroundMark x1="12429" y1="20771" x2="24143" y2="11135"/>
                        <a14:foregroundMark x1="24143" y1="11135" x2="29857" y2="14561"/>
                        <a14:foregroundMark x1="29857" y1="14561" x2="31571" y2="18844"/>
                        <a14:foregroundMark x1="12857" y1="15632" x2="20000" y2="14775"/>
                        <a14:foregroundMark x1="17000" y1="13276" x2="17000" y2="13276"/>
                        <a14:foregroundMark x1="15429" y1="13704" x2="15429" y2="13704"/>
                        <a14:foregroundMark x1="12714" y1="14775" x2="18714" y2="12634"/>
                        <a14:foregroundMark x1="18714" y1="12634" x2="18857" y2="12634"/>
                        <a14:foregroundMark x1="4571" y1="86724" x2="29000" y2="98929"/>
                        <a14:foregroundMark x1="29000" y1="98929" x2="51286" y2="93148"/>
                        <a14:foregroundMark x1="51286" y1="93148" x2="67857" y2="97002"/>
                        <a14:foregroundMark x1="67857" y1="97002" x2="74571" y2="94647"/>
                        <a14:foregroundMark x1="74571" y1="94647" x2="88714" y2="83940"/>
                        <a14:foregroundMark x1="88714" y1="83940" x2="94143" y2="69593"/>
                        <a14:foregroundMark x1="1857" y1="98287" x2="43143" y2="91863"/>
                        <a14:foregroundMark x1="43143" y1="91863" x2="58429" y2="94004"/>
                        <a14:foregroundMark x1="58429" y1="94004" x2="66286" y2="93362"/>
                        <a14:foregroundMark x1="66286" y1="93362" x2="96143" y2="99358"/>
                        <a14:foregroundMark x1="96143" y1="99358" x2="89714" y2="96146"/>
                        <a14:foregroundMark x1="89714" y1="96146" x2="41714" y2="98929"/>
                        <a14:foregroundMark x1="41714" y1="98929" x2="28286" y2="97645"/>
                        <a14:foregroundMark x1="28286" y1="97645" x2="22857" y2="99786"/>
                        <a14:foregroundMark x1="93857" y1="52248" x2="99571" y2="96360"/>
                        <a14:foregroundMark x1="99571" y1="96360" x2="99000" y2="67024"/>
                        <a14:foregroundMark x1="99000" y1="67024" x2="95857" y2="58030"/>
                        <a14:foregroundMark x1="95857" y1="58030" x2="94429" y2="56317"/>
                        <a14:foregroundMark x1="99571" y1="99358" x2="99286" y2="54176"/>
                        <a14:foregroundMark x1="99286" y1="54176" x2="98857" y2="99786"/>
                        <a14:foregroundMark x1="26571" y1="10707" x2="32286" y2="15632"/>
                        <a14:foregroundMark x1="33714" y1="22270" x2="33571" y2="32334"/>
                        <a14:foregroundMark x1="33571" y1="32334" x2="34000" y2="29979"/>
                        <a14:foregroundMark x1="41143" y1="31049" x2="43286" y2="37687"/>
                        <a14:foregroundMark x1="34000" y1="29550" x2="32857" y2="37901"/>
                        <a14:foregroundMark x1="33857" y1="31478" x2="34000" y2="37259"/>
                        <a14:backgroundMark x1="68143" y1="32976" x2="68143" y2="32976"/>
                        <a14:backgroundMark x1="16286" y1="1713" x2="16286" y2="1713"/>
                        <a14:backgroundMark x1="67429" y1="35760" x2="67429" y2="35760"/>
                        <a14:backgroundMark x1="36000" y1="41113" x2="36000" y2="41113"/>
                        <a14:backgroundMark x1="68571" y1="42184" x2="68571" y2="42184"/>
                        <a14:backgroundMark x1="68571" y1="42827" x2="68571" y2="42827"/>
                        <a14:backgroundMark x1="36894" y1="37099" x2="38000" y2="42827"/>
                      </a14:backgroundRemoval>
                    </a14:imgEffect>
                  </a14:imgLayer>
                </a14:imgProps>
              </a:ext>
            </a:extLst>
          </a:blip>
          <a:stretch>
            <a:fillRect/>
          </a:stretch>
        </p:blipFill>
        <p:spPr>
          <a:xfrm>
            <a:off x="0" y="2874095"/>
            <a:ext cx="5971592" cy="3983905"/>
          </a:xfrm>
          <a:prstGeom prst="rect">
            <a:avLst/>
          </a:prstGeom>
        </p:spPr>
      </p:pic>
      <p:sp>
        <p:nvSpPr>
          <p:cNvPr id="2" name="TextBox 1">
            <a:extLst>
              <a:ext uri="{FF2B5EF4-FFF2-40B4-BE49-F238E27FC236}">
                <a16:creationId xmlns:a16="http://schemas.microsoft.com/office/drawing/2014/main" id="{1AC0075A-576A-4893-9DF6-9727A0DA7E95}"/>
              </a:ext>
            </a:extLst>
          </p:cNvPr>
          <p:cNvSpPr txBox="1"/>
          <p:nvPr/>
        </p:nvSpPr>
        <p:spPr>
          <a:xfrm>
            <a:off x="6256867" y="3996267"/>
            <a:ext cx="5342466" cy="1477328"/>
          </a:xfrm>
          <a:prstGeom prst="rect">
            <a:avLst/>
          </a:prstGeom>
          <a:noFill/>
        </p:spPr>
        <p:txBody>
          <a:bodyPr wrap="square" rtlCol="0">
            <a:spAutoFit/>
          </a:bodyPr>
          <a:lstStyle/>
          <a:p>
            <a:r>
              <a:rPr lang="en-US" dirty="0"/>
              <a:t>GIRL IS MARRIED TO A GOLDEN STATUE OF LORD VISHNU AND A BEL FRUIT (WOODEN APPLE) IS GIVEN—WITNESS.</a:t>
            </a:r>
          </a:p>
          <a:p>
            <a:r>
              <a:rPr lang="en-US" dirty="0"/>
              <a:t>THE BEL FRUIT DOES NOT ROT AND REMAINS FRESH FOREVER—BECAUSE OF THIS, IT IS SOMETIMES CONSIDERED AN INCARNATION OF THE GOD.</a:t>
            </a:r>
          </a:p>
        </p:txBody>
      </p:sp>
    </p:spTree>
    <p:extLst>
      <p:ext uri="{BB962C8B-B14F-4D97-AF65-F5344CB8AC3E}">
        <p14:creationId xmlns:p14="http://schemas.microsoft.com/office/powerpoint/2010/main" val="847349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E20163AB-88CC-41D1-BC2F-F57F0FD684A3}"/>
              </a:ext>
            </a:extLst>
          </p:cNvPr>
          <p:cNvSpPr txBox="1">
            <a:spLocks/>
          </p:cNvSpPr>
          <p:nvPr/>
        </p:nvSpPr>
        <p:spPr>
          <a:xfrm>
            <a:off x="304800" y="431800"/>
            <a:ext cx="5372098" cy="609600"/>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en-US" sz="2400" dirty="0">
                <a:solidFill>
                  <a:srgbClr val="C00000"/>
                </a:solidFill>
              </a:rPr>
              <a:t>Bahra ceremony: Bahra </a:t>
            </a:r>
            <a:r>
              <a:rPr lang="en-US" sz="2400" dirty="0" err="1">
                <a:solidFill>
                  <a:srgbClr val="C00000"/>
                </a:solidFill>
              </a:rPr>
              <a:t>tayegu</a:t>
            </a:r>
            <a:endParaRPr lang="en-US" sz="2400" dirty="0">
              <a:solidFill>
                <a:srgbClr val="C00000"/>
              </a:solidFill>
            </a:endParaRPr>
          </a:p>
        </p:txBody>
      </p:sp>
      <p:pic>
        <p:nvPicPr>
          <p:cNvPr id="4" name="Picture 3" descr="A picture containing person, red&#10;&#10;Description automatically generated">
            <a:extLst>
              <a:ext uri="{FF2B5EF4-FFF2-40B4-BE49-F238E27FC236}">
                <a16:creationId xmlns:a16="http://schemas.microsoft.com/office/drawing/2014/main" id="{CC1D1C6B-AB0E-4AF3-B153-C52A9B5D49A6}"/>
              </a:ext>
            </a:extLst>
          </p:cNvPr>
          <p:cNvPicPr>
            <a:picLocks noChangeAspect="1"/>
          </p:cNvPicPr>
          <p:nvPr/>
        </p:nvPicPr>
        <p:blipFill>
          <a:blip r:embed="rId2"/>
          <a:stretch>
            <a:fillRect/>
          </a:stretch>
        </p:blipFill>
        <p:spPr>
          <a:xfrm>
            <a:off x="7796981" y="223914"/>
            <a:ext cx="3847485" cy="3057604"/>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Picture 5">
            <a:extLst>
              <a:ext uri="{FF2B5EF4-FFF2-40B4-BE49-F238E27FC236}">
                <a16:creationId xmlns:a16="http://schemas.microsoft.com/office/drawing/2014/main" id="{AF99CF7B-1786-4DFB-9550-91176722D9EF}"/>
              </a:ext>
            </a:extLst>
          </p:cNvPr>
          <p:cNvPicPr>
            <a:picLocks noChangeAspect="1"/>
          </p:cNvPicPr>
          <p:nvPr/>
        </p:nvPicPr>
        <p:blipFill rotWithShape="1">
          <a:blip r:embed="rId3"/>
          <a:srcRect l="28115"/>
          <a:stretch/>
        </p:blipFill>
        <p:spPr>
          <a:xfrm>
            <a:off x="6754760" y="3624021"/>
            <a:ext cx="5299587" cy="3048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TextBox 2">
            <a:extLst>
              <a:ext uri="{FF2B5EF4-FFF2-40B4-BE49-F238E27FC236}">
                <a16:creationId xmlns:a16="http://schemas.microsoft.com/office/drawing/2014/main" id="{2900365D-79D4-44D4-8998-18C6C775F492}"/>
              </a:ext>
            </a:extLst>
          </p:cNvPr>
          <p:cNvSpPr txBox="1"/>
          <p:nvPr/>
        </p:nvSpPr>
        <p:spPr>
          <a:xfrm>
            <a:off x="304800" y="1041400"/>
            <a:ext cx="5943602" cy="4247317"/>
          </a:xfrm>
          <a:prstGeom prst="rect">
            <a:avLst/>
          </a:prstGeom>
          <a:noFill/>
        </p:spPr>
        <p:txBody>
          <a:bodyPr wrap="square" rtlCol="0">
            <a:spAutoFit/>
          </a:bodyPr>
          <a:lstStyle/>
          <a:p>
            <a:r>
              <a:rPr lang="en-US" dirty="0"/>
              <a:t>CAVE CEREMONY</a:t>
            </a:r>
          </a:p>
          <a:p>
            <a:r>
              <a:rPr lang="en-US" dirty="0"/>
              <a:t>OCCURS BEFORE THE ONSET OF PUBERTY (AGES 9-12)</a:t>
            </a:r>
          </a:p>
          <a:p>
            <a:endParaRPr lang="en-US" dirty="0"/>
          </a:p>
          <a:p>
            <a:r>
              <a:rPr lang="en-US" dirty="0"/>
              <a:t>A GROUP OF PRE-PUBESCENT LIVE IN A ROOM/“CAVE” FOR 12 DAYS WITHOUT SUNLIGHT. NO CONTACT WITH MALES. </a:t>
            </a:r>
          </a:p>
          <a:p>
            <a:r>
              <a:rPr lang="en-US" dirty="0"/>
              <a:t>WHATEVER IS TOUCHED IN THE ROOM MUST REMAIN IN THE ROOM.</a:t>
            </a:r>
          </a:p>
          <a:p>
            <a:endParaRPr lang="en-US" dirty="0"/>
          </a:p>
          <a:p>
            <a:r>
              <a:rPr lang="en-US" dirty="0"/>
              <a:t>ON THE 12</a:t>
            </a:r>
            <a:r>
              <a:rPr lang="en-US" baseline="30000" dirty="0"/>
              <a:t>TH</a:t>
            </a:r>
            <a:r>
              <a:rPr lang="en-US" dirty="0"/>
              <a:t> DAY, THE GIRL BATHES BEFORE SUNRISE AND WEARS A TRADITIONAL WEDDING DRESS—RED SARI—AND HEAVY GOLD JEWELRY.</a:t>
            </a:r>
          </a:p>
          <a:p>
            <a:endParaRPr lang="en-US" dirty="0"/>
          </a:p>
          <a:p>
            <a:r>
              <a:rPr lang="en-US" dirty="0"/>
              <a:t>UPON LEAVING THE ROOM/“CAVE” THE FIRST THING THE GIRL MUST SEE IS THE SUN—THE GIRLS ARE BLINDFOLDED  AND TAKEN OUTSIDE; THEY MUST LOOK DIRECTLY INTO THE SUN WHEN THE BLINDFOLD IS REMOVED. </a:t>
            </a:r>
          </a:p>
        </p:txBody>
      </p:sp>
    </p:spTree>
    <p:extLst>
      <p:ext uri="{BB962C8B-B14F-4D97-AF65-F5344CB8AC3E}">
        <p14:creationId xmlns:p14="http://schemas.microsoft.com/office/powerpoint/2010/main" val="2665323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D519B-67FC-49DD-B38D-128348DD46C8}"/>
              </a:ext>
            </a:extLst>
          </p:cNvPr>
          <p:cNvSpPr>
            <a:spLocks noGrp="1"/>
          </p:cNvSpPr>
          <p:nvPr>
            <p:ph type="title"/>
          </p:nvPr>
        </p:nvSpPr>
        <p:spPr>
          <a:xfrm>
            <a:off x="621481" y="252228"/>
            <a:ext cx="10396882" cy="849280"/>
          </a:xfrm>
        </p:spPr>
        <p:txBody>
          <a:bodyPr/>
          <a:lstStyle/>
          <a:p>
            <a:r>
              <a:rPr lang="en-US" dirty="0"/>
              <a:t>Death</a:t>
            </a:r>
          </a:p>
        </p:txBody>
      </p:sp>
      <p:sp>
        <p:nvSpPr>
          <p:cNvPr id="3" name="Content Placeholder 2">
            <a:extLst>
              <a:ext uri="{FF2B5EF4-FFF2-40B4-BE49-F238E27FC236}">
                <a16:creationId xmlns:a16="http://schemas.microsoft.com/office/drawing/2014/main" id="{A7E72962-000A-47CD-A6D3-1293CA4D1933}"/>
              </a:ext>
            </a:extLst>
          </p:cNvPr>
          <p:cNvSpPr>
            <a:spLocks noGrp="1"/>
          </p:cNvSpPr>
          <p:nvPr>
            <p:ph sz="quarter" idx="13"/>
          </p:nvPr>
        </p:nvSpPr>
        <p:spPr>
          <a:xfrm>
            <a:off x="508248" y="1180731"/>
            <a:ext cx="5244482" cy="4012706"/>
          </a:xfrm>
        </p:spPr>
        <p:txBody>
          <a:bodyPr>
            <a:normAutofit lnSpcReduction="10000"/>
          </a:bodyPr>
          <a:lstStyle/>
          <a:p>
            <a:r>
              <a:rPr lang="en-US" dirty="0"/>
              <a:t>Recognition of death’s “unknown”</a:t>
            </a:r>
          </a:p>
          <a:p>
            <a:pPr marL="0" indent="0">
              <a:buNone/>
            </a:pPr>
            <a:r>
              <a:rPr lang="en-US" dirty="0"/>
              <a:t>The older generation is more concerned with what happens after death; The Younger generation is more concerned with the creation of the world.</a:t>
            </a:r>
          </a:p>
          <a:p>
            <a:r>
              <a:rPr lang="en-US" dirty="0"/>
              <a:t>Most in Nepal are cremated after death—In conjunction with Hindu beliefs</a:t>
            </a:r>
          </a:p>
          <a:p>
            <a:r>
              <a:rPr lang="en-US" dirty="0"/>
              <a:t>Hindus believe that cremation releases the body back into its five "elements” (initial pre-being state)</a:t>
            </a:r>
          </a:p>
        </p:txBody>
      </p:sp>
      <p:pic>
        <p:nvPicPr>
          <p:cNvPr id="1026" name="Picture 2" descr="Image result for 5 hindu elements">
            <a:extLst>
              <a:ext uri="{FF2B5EF4-FFF2-40B4-BE49-F238E27FC236}">
                <a16:creationId xmlns:a16="http://schemas.microsoft.com/office/drawing/2014/main" id="{48398B9E-82F8-4C45-94C8-23134EF928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47" t="2142" r="2657" b="2498"/>
          <a:stretch/>
        </p:blipFill>
        <p:spPr bwMode="auto">
          <a:xfrm>
            <a:off x="7643674" y="2183907"/>
            <a:ext cx="3666477" cy="3213716"/>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5" name="Picture 4" descr="A close up of a logo&#10;&#10;Description automatically generated">
            <a:extLst>
              <a:ext uri="{FF2B5EF4-FFF2-40B4-BE49-F238E27FC236}">
                <a16:creationId xmlns:a16="http://schemas.microsoft.com/office/drawing/2014/main" id="{EC6BE236-790E-4DE9-8EFB-FC724F4F382A}"/>
              </a:ext>
            </a:extLst>
          </p:cNvPr>
          <p:cNvPicPr>
            <a:picLocks noChangeAspect="1"/>
          </p:cNvPicPr>
          <p:nvPr/>
        </p:nvPicPr>
        <p:blipFill>
          <a:blip r:embed="rId3"/>
          <a:stretch>
            <a:fillRect/>
          </a:stretch>
        </p:blipFill>
        <p:spPr>
          <a:xfrm>
            <a:off x="5928107" y="243349"/>
            <a:ext cx="1154339" cy="2300983"/>
          </a:xfrm>
          <a:prstGeom prst="rect">
            <a:avLst/>
          </a:prstGeom>
        </p:spPr>
      </p:pic>
      <p:sp>
        <p:nvSpPr>
          <p:cNvPr id="6" name="Arrow: Curved Left 5">
            <a:extLst>
              <a:ext uri="{FF2B5EF4-FFF2-40B4-BE49-F238E27FC236}">
                <a16:creationId xmlns:a16="http://schemas.microsoft.com/office/drawing/2014/main" id="{22C8A374-DDA3-4C47-B64C-75DE9C0217CC}"/>
              </a:ext>
            </a:extLst>
          </p:cNvPr>
          <p:cNvSpPr/>
          <p:nvPr/>
        </p:nvSpPr>
        <p:spPr>
          <a:xfrm rot="18955744">
            <a:off x="7561142" y="599843"/>
            <a:ext cx="845397" cy="1417433"/>
          </a:xfrm>
          <a:prstGeom prst="curvedLeftArrow">
            <a:avLst>
              <a:gd name="adj1" fmla="val 26919"/>
              <a:gd name="adj2" fmla="val 50030"/>
              <a:gd name="adj3" fmla="val 402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34789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B42E1-4C09-4EB7-8184-EEFC00D10F29}"/>
              </a:ext>
            </a:extLst>
          </p:cNvPr>
          <p:cNvSpPr>
            <a:spLocks noGrp="1"/>
          </p:cNvSpPr>
          <p:nvPr>
            <p:ph type="title"/>
          </p:nvPr>
        </p:nvSpPr>
        <p:spPr>
          <a:xfrm>
            <a:off x="711201" y="422395"/>
            <a:ext cx="10396882" cy="1151965"/>
          </a:xfrm>
        </p:spPr>
        <p:txBody>
          <a:bodyPr>
            <a:noAutofit/>
          </a:bodyPr>
          <a:lstStyle/>
          <a:p>
            <a:r>
              <a:rPr lang="en-US" sz="4000" dirty="0"/>
              <a:t>Hinduism Beliefs about death: Is there an “Afterlife”?</a:t>
            </a:r>
          </a:p>
        </p:txBody>
      </p:sp>
      <p:sp>
        <p:nvSpPr>
          <p:cNvPr id="3" name="Content Placeholder 2">
            <a:extLst>
              <a:ext uri="{FF2B5EF4-FFF2-40B4-BE49-F238E27FC236}">
                <a16:creationId xmlns:a16="http://schemas.microsoft.com/office/drawing/2014/main" id="{D8619193-0AC0-406C-9ACE-7EE925E81122}"/>
              </a:ext>
            </a:extLst>
          </p:cNvPr>
          <p:cNvSpPr>
            <a:spLocks noGrp="1"/>
          </p:cNvSpPr>
          <p:nvPr>
            <p:ph sz="quarter" idx="13"/>
          </p:nvPr>
        </p:nvSpPr>
        <p:spPr>
          <a:xfrm>
            <a:off x="368559" y="1794933"/>
            <a:ext cx="8001000" cy="4064690"/>
          </a:xfrm>
        </p:spPr>
        <p:txBody>
          <a:bodyPr>
            <a:normAutofit lnSpcReduction="10000"/>
          </a:bodyPr>
          <a:lstStyle/>
          <a:p>
            <a:r>
              <a:rPr lang="en-US" dirty="0"/>
              <a:t>When death occurs, the soul travels to another world for a time &amp; returns again to earth to continue its journey</a:t>
            </a:r>
          </a:p>
          <a:p>
            <a:r>
              <a:rPr lang="en-US" dirty="0"/>
              <a:t>No Heaven or Hell (Traditional Hindu Belief)</a:t>
            </a:r>
          </a:p>
          <a:p>
            <a:r>
              <a:rPr lang="en-US" dirty="0"/>
              <a:t>Great souls (divine rulers, living gods, etc.) achieve salvation but most souls find a new body inhabit and start a new life—this can be an animal, plant, etc. (8.4 million species)</a:t>
            </a:r>
          </a:p>
          <a:p>
            <a:pPr marL="0" indent="0">
              <a:buNone/>
            </a:pPr>
            <a:r>
              <a:rPr lang="en-US" dirty="0"/>
              <a:t>—While traditional (religious) beliefs are widely held, many observe the presence of a “good” afterlife (where righteous people go) destination and an “underworld” (where bad, immoral, people go) and such distinction influences their actions. </a:t>
            </a:r>
          </a:p>
          <a:p>
            <a:endParaRPr lang="en-US" dirty="0"/>
          </a:p>
        </p:txBody>
      </p:sp>
      <p:pic>
        <p:nvPicPr>
          <p:cNvPr id="5" name="Picture 4">
            <a:extLst>
              <a:ext uri="{FF2B5EF4-FFF2-40B4-BE49-F238E27FC236}">
                <a16:creationId xmlns:a16="http://schemas.microsoft.com/office/drawing/2014/main" id="{149A75E8-379A-4BD5-91F1-C4985718552F}"/>
              </a:ext>
            </a:extLst>
          </p:cNvPr>
          <p:cNvPicPr>
            <a:picLocks noChangeAspect="1"/>
          </p:cNvPicPr>
          <p:nvPr/>
        </p:nvPicPr>
        <p:blipFill>
          <a:blip r:embed="rId2"/>
          <a:stretch>
            <a:fillRect/>
          </a:stretch>
        </p:blipFill>
        <p:spPr>
          <a:xfrm>
            <a:off x="8466665" y="1574360"/>
            <a:ext cx="3014134" cy="301413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964043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17F3D-9BF9-4C2F-8643-6A85AB29C33F}"/>
              </a:ext>
            </a:extLst>
          </p:cNvPr>
          <p:cNvSpPr>
            <a:spLocks noGrp="1"/>
          </p:cNvSpPr>
          <p:nvPr>
            <p:ph type="title"/>
          </p:nvPr>
        </p:nvSpPr>
        <p:spPr>
          <a:xfrm>
            <a:off x="153956" y="181947"/>
            <a:ext cx="10396882" cy="1151965"/>
          </a:xfrm>
        </p:spPr>
        <p:txBody>
          <a:bodyPr>
            <a:noAutofit/>
          </a:bodyPr>
          <a:lstStyle/>
          <a:p>
            <a:r>
              <a:rPr lang="en-US" sz="4400" dirty="0"/>
              <a:t>Timeline of death—Traditions of Hinduism </a:t>
            </a:r>
          </a:p>
        </p:txBody>
      </p:sp>
      <p:sp>
        <p:nvSpPr>
          <p:cNvPr id="3" name="Content Placeholder 2">
            <a:extLst>
              <a:ext uri="{FF2B5EF4-FFF2-40B4-BE49-F238E27FC236}">
                <a16:creationId xmlns:a16="http://schemas.microsoft.com/office/drawing/2014/main" id="{275C0195-BF73-4D4C-B3E2-B2CADB5AB65D}"/>
              </a:ext>
            </a:extLst>
          </p:cNvPr>
          <p:cNvSpPr>
            <a:spLocks noGrp="1"/>
          </p:cNvSpPr>
          <p:nvPr>
            <p:ph sz="quarter" idx="13"/>
          </p:nvPr>
        </p:nvSpPr>
        <p:spPr>
          <a:xfrm>
            <a:off x="293915" y="1531551"/>
            <a:ext cx="8346232" cy="3954849"/>
          </a:xfrm>
        </p:spPr>
        <p:txBody>
          <a:bodyPr>
            <a:normAutofit/>
          </a:bodyPr>
          <a:lstStyle/>
          <a:p>
            <a:pPr marL="0" indent="0">
              <a:buNone/>
            </a:pPr>
            <a:r>
              <a:rPr lang="en-US" dirty="0"/>
              <a:t>Timeline is very important:</a:t>
            </a:r>
          </a:p>
          <a:p>
            <a:r>
              <a:rPr lang="en-US" dirty="0"/>
              <a:t>First 9 days After death– the soul is still connected to the body</a:t>
            </a:r>
          </a:p>
          <a:p>
            <a:r>
              <a:rPr lang="en-US" dirty="0"/>
              <a:t>10th day–the soul (</a:t>
            </a:r>
            <a:r>
              <a:rPr lang="en-US" dirty="0" err="1"/>
              <a:t>jiva</a:t>
            </a:r>
            <a:r>
              <a:rPr lang="en-US" dirty="0"/>
              <a:t>) finally understands it has to leave</a:t>
            </a:r>
          </a:p>
          <a:p>
            <a:r>
              <a:rPr lang="en-US" dirty="0"/>
              <a:t>10th, 11th, 12th days–old rituals performed to reduce number of obstacles for the soul as possible</a:t>
            </a:r>
          </a:p>
          <a:p>
            <a:r>
              <a:rPr lang="en-US" dirty="0"/>
              <a:t>13th day – celebration of sweets (the soul is on its way!)</a:t>
            </a:r>
          </a:p>
          <a:p>
            <a:pPr marL="0" indent="0">
              <a:buNone/>
            </a:pPr>
            <a:r>
              <a:rPr lang="en-US" dirty="0"/>
              <a:t>A rite (</a:t>
            </a:r>
            <a:r>
              <a:rPr lang="en-US" dirty="0" err="1"/>
              <a:t>srardham</a:t>
            </a:r>
            <a:r>
              <a:rPr lang="en-US" dirty="0"/>
              <a:t>) is done on a monthly basis to remember the dead</a:t>
            </a:r>
          </a:p>
          <a:p>
            <a:endParaRPr lang="en-US" dirty="0"/>
          </a:p>
        </p:txBody>
      </p:sp>
    </p:spTree>
    <p:extLst>
      <p:ext uri="{BB962C8B-B14F-4D97-AF65-F5344CB8AC3E}">
        <p14:creationId xmlns:p14="http://schemas.microsoft.com/office/powerpoint/2010/main" val="2529383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E39FBE-9BF7-4020-9BC4-3BFFF055F95A}"/>
              </a:ext>
            </a:extLst>
          </p:cNvPr>
          <p:cNvSpPr>
            <a:spLocks noGrp="1"/>
          </p:cNvSpPr>
          <p:nvPr>
            <p:ph type="title"/>
          </p:nvPr>
        </p:nvSpPr>
        <p:spPr>
          <a:xfrm>
            <a:off x="73859" y="121992"/>
            <a:ext cx="7355641" cy="1201984"/>
          </a:xfrm>
        </p:spPr>
        <p:txBody>
          <a:bodyPr>
            <a:normAutofit/>
          </a:bodyPr>
          <a:lstStyle/>
          <a:p>
            <a:r>
              <a:rPr lang="en-US" sz="3000" dirty="0"/>
              <a:t>Caste in Relation to Mythology and Legends</a:t>
            </a:r>
            <a:br>
              <a:rPr lang="en-US" dirty="0"/>
            </a:br>
            <a:endParaRPr lang="en-US" dirty="0"/>
          </a:p>
        </p:txBody>
      </p:sp>
      <p:pic>
        <p:nvPicPr>
          <p:cNvPr id="9" name="Picture Placeholder 8" descr="A screenshot of a cell phone&#10;&#10;Description automatically generated">
            <a:extLst>
              <a:ext uri="{FF2B5EF4-FFF2-40B4-BE49-F238E27FC236}">
                <a16:creationId xmlns:a16="http://schemas.microsoft.com/office/drawing/2014/main" id="{79FBB746-8379-46C3-BFDA-A361973CCC20}"/>
              </a:ext>
            </a:extLst>
          </p:cNvPr>
          <p:cNvPicPr>
            <a:picLocks noGrp="1" noChangeAspect="1"/>
          </p:cNvPicPr>
          <p:nvPr>
            <p:ph type="pic" idx="1"/>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201" r="-423"/>
          <a:stretch/>
        </p:blipFill>
        <p:spPr>
          <a:xfrm>
            <a:off x="171451" y="1152525"/>
            <a:ext cx="7689159" cy="4298241"/>
          </a:xfrm>
        </p:spPr>
      </p:pic>
      <p:sp>
        <p:nvSpPr>
          <p:cNvPr id="7" name="Text Placeholder 6">
            <a:extLst>
              <a:ext uri="{FF2B5EF4-FFF2-40B4-BE49-F238E27FC236}">
                <a16:creationId xmlns:a16="http://schemas.microsoft.com/office/drawing/2014/main" id="{B2817185-A730-4890-BB0A-3C2F8F9C4941}"/>
              </a:ext>
            </a:extLst>
          </p:cNvPr>
          <p:cNvSpPr>
            <a:spLocks noGrp="1"/>
          </p:cNvSpPr>
          <p:nvPr>
            <p:ph type="body" sz="half" idx="2"/>
          </p:nvPr>
        </p:nvSpPr>
        <p:spPr>
          <a:xfrm>
            <a:off x="7860610" y="121992"/>
            <a:ext cx="3836090" cy="5523547"/>
          </a:xfrm>
        </p:spPr>
        <p:txBody>
          <a:bodyPr>
            <a:normAutofit fontScale="92500" lnSpcReduction="10000"/>
          </a:bodyPr>
          <a:lstStyle/>
          <a:p>
            <a:pPr marL="342900" indent="-342900" algn="l">
              <a:buFont typeface="Arial" panose="020B0604020202020204" pitchFamily="34" charset="0"/>
              <a:buChar char="•"/>
            </a:pPr>
            <a:r>
              <a:rPr lang="en-US" dirty="0"/>
              <a:t>Caste=Ascribed Status: The caste/societal “level” one is born into is where they will remain throughout their life—No social mobility.</a:t>
            </a:r>
          </a:p>
          <a:p>
            <a:pPr marL="342900" indent="-342900" algn="l">
              <a:buFont typeface="Arial" panose="020B0604020202020204" pitchFamily="34" charset="0"/>
              <a:buChar char="•"/>
            </a:pPr>
            <a:r>
              <a:rPr lang="en-US" dirty="0" err="1"/>
              <a:t>Srēsthas</a:t>
            </a:r>
            <a:r>
              <a:rPr lang="en-US" dirty="0"/>
              <a:t> (distinct caste) are considered to be the most educated caste and Many of them also occupy high-ranking administrative positions at governmental and non-governmental organizations.</a:t>
            </a:r>
          </a:p>
          <a:p>
            <a:pPr marL="342900" indent="-342900" algn="l">
              <a:buFont typeface="Arial" panose="020B0604020202020204" pitchFamily="34" charset="0"/>
              <a:buChar char="•"/>
            </a:pPr>
            <a:r>
              <a:rPr lang="en-US" dirty="0"/>
              <a:t>Caste influences beliefs and the prominence of mythology as low-caste communities could be considered comparable to rural societies: Farmers, occupational workers</a:t>
            </a:r>
          </a:p>
          <a:p>
            <a:pPr marL="342900" indent="-342900" algn="l">
              <a:buFont typeface="Arial" panose="020B0604020202020204" pitchFamily="34" charset="0"/>
              <a:buChar char="•"/>
            </a:pPr>
            <a:endParaRPr lang="en-US" dirty="0"/>
          </a:p>
        </p:txBody>
      </p:sp>
      <p:sp>
        <p:nvSpPr>
          <p:cNvPr id="2" name="Star: 5 Points 1">
            <a:extLst>
              <a:ext uri="{FF2B5EF4-FFF2-40B4-BE49-F238E27FC236}">
                <a16:creationId xmlns:a16="http://schemas.microsoft.com/office/drawing/2014/main" id="{7D9A36C3-A046-4849-8D08-CBB0BF445B41}"/>
              </a:ext>
            </a:extLst>
          </p:cNvPr>
          <p:cNvSpPr/>
          <p:nvPr/>
        </p:nvSpPr>
        <p:spPr>
          <a:xfrm>
            <a:off x="1357612" y="2609593"/>
            <a:ext cx="438150" cy="3810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4744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101867CA-E60E-4F71-9A83-DCBF50B9DD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4" name="Freeform 16">
            <a:extLst>
              <a:ext uri="{FF2B5EF4-FFF2-40B4-BE49-F238E27FC236}">
                <a16:creationId xmlns:a16="http://schemas.microsoft.com/office/drawing/2014/main" id="{66C64BDF-F8AD-4748-8D5F-74F4530D7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26" name="Freeform 18">
            <a:extLst>
              <a:ext uri="{FF2B5EF4-FFF2-40B4-BE49-F238E27FC236}">
                <a16:creationId xmlns:a16="http://schemas.microsoft.com/office/drawing/2014/main" id="{F79D7B67-3FD5-4EAB-A55C-C0ABF0CB2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7938" y="3165071"/>
            <a:ext cx="11337749" cy="3146030"/>
          </a:xfrm>
          <a:custGeom>
            <a:avLst/>
            <a:gdLst>
              <a:gd name="connsiteX0" fmla="*/ 11201371 w 11337749"/>
              <a:gd name="connsiteY0" fmla="*/ 0 h 3146030"/>
              <a:gd name="connsiteX1" fmla="*/ 11337749 w 11337749"/>
              <a:gd name="connsiteY1" fmla="*/ 2542023 h 3146030"/>
              <a:gd name="connsiteX2" fmla="*/ 8492 w 11337749"/>
              <a:gd name="connsiteY2" fmla="*/ 3146030 h 3146030"/>
              <a:gd name="connsiteX3" fmla="*/ 2 w 11337749"/>
              <a:gd name="connsiteY3" fmla="*/ 587735 h 3146030"/>
              <a:gd name="connsiteX4" fmla="*/ 0 w 11337749"/>
              <a:gd name="connsiteY4" fmla="*/ 587038 h 3146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7749" h="3146030">
                <a:moveTo>
                  <a:pt x="11201371" y="0"/>
                </a:moveTo>
                <a:lnTo>
                  <a:pt x="11337749" y="2542023"/>
                </a:lnTo>
                <a:lnTo>
                  <a:pt x="8492" y="3146030"/>
                </a:lnTo>
                <a:cubicBezTo>
                  <a:pt x="10785" y="2572498"/>
                  <a:pt x="1900" y="1389730"/>
                  <a:pt x="2" y="587735"/>
                </a:cubicBezTo>
                <a:lnTo>
                  <a:pt x="0" y="587038"/>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8" name="Freeform 20">
            <a:extLst>
              <a:ext uri="{FF2B5EF4-FFF2-40B4-BE49-F238E27FC236}">
                <a16:creationId xmlns:a16="http://schemas.microsoft.com/office/drawing/2014/main" id="{33828123-C905-415B-832E-3BEA209D2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a:extLst>
              <a:ext uri="{FF2B5EF4-FFF2-40B4-BE49-F238E27FC236}">
                <a16:creationId xmlns:a16="http://schemas.microsoft.com/office/drawing/2014/main" id="{2FA1D05C-4F91-4D3D-A8EC-E6D52BFC5994}"/>
              </a:ext>
            </a:extLst>
          </p:cNvPr>
          <p:cNvSpPr>
            <a:spLocks noGrp="1"/>
          </p:cNvSpPr>
          <p:nvPr>
            <p:ph type="ctrTitle"/>
          </p:nvPr>
        </p:nvSpPr>
        <p:spPr>
          <a:xfrm rot="21420000">
            <a:off x="532474" y="3680423"/>
            <a:ext cx="10178799" cy="1346996"/>
          </a:xfrm>
        </p:spPr>
        <p:txBody>
          <a:bodyPr>
            <a:normAutofit/>
          </a:bodyPr>
          <a:lstStyle/>
          <a:p>
            <a:r>
              <a:rPr lang="en-US">
                <a:solidFill>
                  <a:schemeClr val="bg1"/>
                </a:solidFill>
              </a:rPr>
              <a:t>Geographical Location</a:t>
            </a:r>
          </a:p>
        </p:txBody>
      </p:sp>
      <p:sp>
        <p:nvSpPr>
          <p:cNvPr id="30" name="Rectangle 29">
            <a:extLst>
              <a:ext uri="{FF2B5EF4-FFF2-40B4-BE49-F238E27FC236}">
                <a16:creationId xmlns:a16="http://schemas.microsoft.com/office/drawing/2014/main" id="{477C8BB1-85B5-4F8D-8794-8AA0EA560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1365">
            <a:off x="1501741" y="374235"/>
            <a:ext cx="228600" cy="228600"/>
          </a:xfrm>
          <a:prstGeom prst="rect">
            <a:avLst/>
          </a:prstGeom>
          <a:solidFill>
            <a:srgbClr val="EA2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3455D90-57A9-4F9E-B409-5EC537A2A2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1365">
            <a:off x="10696541" y="2504332"/>
            <a:ext cx="228600" cy="228600"/>
          </a:xfrm>
          <a:prstGeom prst="rect">
            <a:avLst/>
          </a:prstGeom>
          <a:solidFill>
            <a:srgbClr val="EA2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5-Point Star 22">
            <a:extLst>
              <a:ext uri="{FF2B5EF4-FFF2-40B4-BE49-F238E27FC236}">
                <a16:creationId xmlns:a16="http://schemas.microsoft.com/office/drawing/2014/main" id="{2CA9F18C-BF69-4D91-AF02-32BBC3A613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5183431" y="5370202"/>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8" name="Picture 7" descr="A close up of a map&#10;&#10;Description automatically generated">
            <a:extLst>
              <a:ext uri="{FF2B5EF4-FFF2-40B4-BE49-F238E27FC236}">
                <a16:creationId xmlns:a16="http://schemas.microsoft.com/office/drawing/2014/main" id="{F6A1FF8A-D43C-48E0-B38A-3B878918663D}"/>
              </a:ext>
            </a:extLst>
          </p:cNvPr>
          <p:cNvPicPr>
            <a:picLocks noChangeAspect="1"/>
          </p:cNvPicPr>
          <p:nvPr/>
        </p:nvPicPr>
        <p:blipFill rotWithShape="1">
          <a:blip r:embed="rId4"/>
          <a:srcRect r="11617" b="3"/>
          <a:stretch/>
        </p:blipFill>
        <p:spPr>
          <a:xfrm rot="21420000">
            <a:off x="-98391" y="-136148"/>
            <a:ext cx="5487181" cy="3616286"/>
          </a:xfrm>
          <a:custGeom>
            <a:avLst/>
            <a:gdLst>
              <a:gd name="connsiteX0" fmla="*/ 189521 w 5487181"/>
              <a:gd name="connsiteY0" fmla="*/ 0 h 3616286"/>
              <a:gd name="connsiteX1" fmla="*/ 5487181 w 5487181"/>
              <a:gd name="connsiteY1" fmla="*/ 277638 h 3616286"/>
              <a:gd name="connsiteX2" fmla="*/ 5487181 w 5487181"/>
              <a:gd name="connsiteY2" fmla="*/ 3616286 h 3616286"/>
              <a:gd name="connsiteX3" fmla="*/ 0 w 5487181"/>
              <a:gd name="connsiteY3" fmla="*/ 3616286 h 3616286"/>
            </a:gdLst>
            <a:ahLst/>
            <a:cxnLst>
              <a:cxn ang="0">
                <a:pos x="connsiteX0" y="connsiteY0"/>
              </a:cxn>
              <a:cxn ang="0">
                <a:pos x="connsiteX1" y="connsiteY1"/>
              </a:cxn>
              <a:cxn ang="0">
                <a:pos x="connsiteX2" y="connsiteY2"/>
              </a:cxn>
              <a:cxn ang="0">
                <a:pos x="connsiteX3" y="connsiteY3"/>
              </a:cxn>
            </a:cxnLst>
            <a:rect l="l" t="t" r="r" b="b"/>
            <a:pathLst>
              <a:path w="5487181" h="3616286">
                <a:moveTo>
                  <a:pt x="189521" y="0"/>
                </a:moveTo>
                <a:lnTo>
                  <a:pt x="5487181" y="277638"/>
                </a:lnTo>
                <a:lnTo>
                  <a:pt x="5487181" y="3616286"/>
                </a:lnTo>
                <a:lnTo>
                  <a:pt x="0" y="3616286"/>
                </a:lnTo>
                <a:close/>
              </a:path>
            </a:pathLst>
          </a:custGeom>
        </p:spPr>
      </p:pic>
      <p:pic>
        <p:nvPicPr>
          <p:cNvPr id="9" name="Picture 8" descr="A close up of a map&#10;&#10;Description automatically generated">
            <a:extLst>
              <a:ext uri="{FF2B5EF4-FFF2-40B4-BE49-F238E27FC236}">
                <a16:creationId xmlns:a16="http://schemas.microsoft.com/office/drawing/2014/main" id="{D5F56DC9-DB48-4A71-A6F9-EE8DA31052AD}"/>
              </a:ext>
            </a:extLst>
          </p:cNvPr>
          <p:cNvPicPr>
            <a:picLocks noChangeAspect="1"/>
          </p:cNvPicPr>
          <p:nvPr/>
        </p:nvPicPr>
        <p:blipFill rotWithShape="1">
          <a:blip r:embed="rId5">
            <a:duotone>
              <a:prstClr val="black"/>
              <a:schemeClr val="accent4">
                <a:tint val="45000"/>
                <a:satMod val="400000"/>
              </a:schemeClr>
            </a:duotone>
            <a:extLst>
              <a:ext uri="{BEBA8EAE-BF5A-486C-A8C5-ECC9F3942E4B}">
                <a14:imgProps xmlns:a14="http://schemas.microsoft.com/office/drawing/2010/main">
                  <a14:imgLayer r:embed="rId6">
                    <a14:imgEffect>
                      <a14:sharpenSoften amount="50000"/>
                    </a14:imgEffect>
                  </a14:imgLayer>
                </a14:imgProps>
              </a:ext>
            </a:extLst>
          </a:blip>
          <a:srcRect t="5751" r="2" b="11056"/>
          <a:stretch/>
        </p:blipFill>
        <p:spPr>
          <a:xfrm rot="21420000">
            <a:off x="5513734" y="-147441"/>
            <a:ext cx="5546949" cy="3339160"/>
          </a:xfrm>
          <a:custGeom>
            <a:avLst/>
            <a:gdLst>
              <a:gd name="connsiteX0" fmla="*/ 0 w 5546949"/>
              <a:gd name="connsiteY0" fmla="*/ 0 h 3339160"/>
              <a:gd name="connsiteX1" fmla="*/ 5546949 w 5546949"/>
              <a:gd name="connsiteY1" fmla="*/ 290703 h 3339160"/>
              <a:gd name="connsiteX2" fmla="*/ 5546948 w 5546949"/>
              <a:gd name="connsiteY2" fmla="*/ 3339160 h 3339160"/>
              <a:gd name="connsiteX3" fmla="*/ 0 w 5546949"/>
              <a:gd name="connsiteY3" fmla="*/ 3339160 h 3339160"/>
            </a:gdLst>
            <a:ahLst/>
            <a:cxnLst>
              <a:cxn ang="0">
                <a:pos x="connsiteX0" y="connsiteY0"/>
              </a:cxn>
              <a:cxn ang="0">
                <a:pos x="connsiteX1" y="connsiteY1"/>
              </a:cxn>
              <a:cxn ang="0">
                <a:pos x="connsiteX2" y="connsiteY2"/>
              </a:cxn>
              <a:cxn ang="0">
                <a:pos x="connsiteX3" y="connsiteY3"/>
              </a:cxn>
            </a:cxnLst>
            <a:rect l="l" t="t" r="r" b="b"/>
            <a:pathLst>
              <a:path w="5546949" h="3339160">
                <a:moveTo>
                  <a:pt x="0" y="0"/>
                </a:moveTo>
                <a:lnTo>
                  <a:pt x="5546949" y="290703"/>
                </a:lnTo>
                <a:lnTo>
                  <a:pt x="5546948" y="3339160"/>
                </a:lnTo>
                <a:lnTo>
                  <a:pt x="0" y="3339160"/>
                </a:lnTo>
                <a:close/>
              </a:path>
            </a:pathLst>
          </a:custGeom>
        </p:spPr>
      </p:pic>
      <p:sp>
        <p:nvSpPr>
          <p:cNvPr id="3" name="TextBox 2">
            <a:extLst>
              <a:ext uri="{FF2B5EF4-FFF2-40B4-BE49-F238E27FC236}">
                <a16:creationId xmlns:a16="http://schemas.microsoft.com/office/drawing/2014/main" id="{AFAE76A9-2C8E-4248-B9A8-6BD67398167C}"/>
              </a:ext>
            </a:extLst>
          </p:cNvPr>
          <p:cNvSpPr txBox="1"/>
          <p:nvPr/>
        </p:nvSpPr>
        <p:spPr>
          <a:xfrm rot="21421682">
            <a:off x="5739232" y="5101062"/>
            <a:ext cx="5580306" cy="646331"/>
          </a:xfrm>
          <a:prstGeom prst="rect">
            <a:avLst/>
          </a:prstGeom>
          <a:noFill/>
        </p:spPr>
        <p:txBody>
          <a:bodyPr wrap="square" rtlCol="0">
            <a:spAutoFit/>
          </a:bodyPr>
          <a:lstStyle/>
          <a:p>
            <a:r>
              <a:rPr lang="en-US" dirty="0">
                <a:solidFill>
                  <a:schemeClr val="bg2"/>
                </a:solidFill>
              </a:rPr>
              <a:t>BORDERED AND STRONGLY INFLUENCED BY INDIA AND CHINA</a:t>
            </a:r>
          </a:p>
          <a:p>
            <a:r>
              <a:rPr lang="en-US" dirty="0">
                <a:solidFill>
                  <a:schemeClr val="bg2"/>
                </a:solidFill>
              </a:rPr>
              <a:t>LIES AMONGST NUMEROUS MOUNTAINS &amp; MOUNTAIN RANGES</a:t>
            </a:r>
          </a:p>
        </p:txBody>
      </p:sp>
    </p:spTree>
    <p:extLst>
      <p:ext uri="{BB962C8B-B14F-4D97-AF65-F5344CB8AC3E}">
        <p14:creationId xmlns:p14="http://schemas.microsoft.com/office/powerpoint/2010/main" val="2089298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C886762-16F0-4868-B83A-261746214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D2B54B4E-3454-4B76-B85A-8512B7729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3" name="Freeform 13">
            <a:extLst>
              <a:ext uri="{FF2B5EF4-FFF2-40B4-BE49-F238E27FC236}">
                <a16:creationId xmlns:a16="http://schemas.microsoft.com/office/drawing/2014/main" id="{7EFFE965-5586-4889-A74D-3A6080D04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25">
            <a:extLst>
              <a:ext uri="{FF2B5EF4-FFF2-40B4-BE49-F238E27FC236}">
                <a16:creationId xmlns:a16="http://schemas.microsoft.com/office/drawing/2014/main" id="{5BC4125D-18D9-4A65-82B6-C24FE9434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7" name="Freeform 14">
            <a:extLst>
              <a:ext uri="{FF2B5EF4-FFF2-40B4-BE49-F238E27FC236}">
                <a16:creationId xmlns:a16="http://schemas.microsoft.com/office/drawing/2014/main" id="{A86DE327-0F45-4F54-BB6C-68A093CE5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9" name="5-Point Star 24">
            <a:extLst>
              <a:ext uri="{FF2B5EF4-FFF2-40B4-BE49-F238E27FC236}">
                <a16:creationId xmlns:a16="http://schemas.microsoft.com/office/drawing/2014/main" id="{795857C2-E6E7-405A-B5A3-4DE3B50A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21" name="Picture 20">
            <a:extLst>
              <a:ext uri="{FF2B5EF4-FFF2-40B4-BE49-F238E27FC236}">
                <a16:creationId xmlns:a16="http://schemas.microsoft.com/office/drawing/2014/main" id="{F793411C-A1D8-450D-9561-24C75D6D73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3" name="Rectangle 22">
            <a:extLst>
              <a:ext uri="{FF2B5EF4-FFF2-40B4-BE49-F238E27FC236}">
                <a16:creationId xmlns:a16="http://schemas.microsoft.com/office/drawing/2014/main" id="{CD4E68FE-D0E7-4AC4-9D37-BC9A10E71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632997"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5">
            <a:extLst>
              <a:ext uri="{FF2B5EF4-FFF2-40B4-BE49-F238E27FC236}">
                <a16:creationId xmlns:a16="http://schemas.microsoft.com/office/drawing/2014/main" id="{9F958711-6F0F-4DAF-B6D7-38676273C0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93205"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4" name="TextBox 3">
            <a:extLst>
              <a:ext uri="{FF2B5EF4-FFF2-40B4-BE49-F238E27FC236}">
                <a16:creationId xmlns:a16="http://schemas.microsoft.com/office/drawing/2014/main" id="{1B61AFE6-030C-4359-84D8-0DCD1E1B93FA}"/>
              </a:ext>
            </a:extLst>
          </p:cNvPr>
          <p:cNvSpPr txBox="1"/>
          <p:nvPr/>
        </p:nvSpPr>
        <p:spPr>
          <a:xfrm>
            <a:off x="450254" y="1304458"/>
            <a:ext cx="3326650" cy="4031022"/>
          </a:xfrm>
          <a:prstGeom prst="rect">
            <a:avLst/>
          </a:prstGeom>
        </p:spPr>
        <p:txBody>
          <a:bodyPr vert="horz" lIns="91440" tIns="45720" rIns="91440" bIns="45720" rtlCol="0" anchor="b">
            <a:normAutofit fontScale="92500" lnSpcReduction="20000"/>
          </a:bodyPr>
          <a:lstStyle/>
          <a:p>
            <a:pPr algn="r" defTabSz="914400">
              <a:lnSpc>
                <a:spcPct val="90000"/>
              </a:lnSpc>
              <a:spcBef>
                <a:spcPct val="0"/>
              </a:spcBef>
              <a:spcAft>
                <a:spcPts val="600"/>
              </a:spcAft>
            </a:pPr>
            <a:r>
              <a:rPr lang="en-US" sz="4100" cap="all" dirty="0">
                <a:solidFill>
                  <a:schemeClr val="accent1"/>
                </a:solidFill>
                <a:latin typeface="+mj-lt"/>
                <a:ea typeface="+mj-ea"/>
                <a:cs typeface="+mj-cs"/>
              </a:rPr>
              <a:t>NEPAL’S MOUNTAINS AND MOUNTAIN RANGES</a:t>
            </a:r>
          </a:p>
          <a:p>
            <a:pPr algn="r" defTabSz="914400">
              <a:lnSpc>
                <a:spcPct val="90000"/>
              </a:lnSpc>
              <a:spcBef>
                <a:spcPct val="0"/>
              </a:spcBef>
              <a:spcAft>
                <a:spcPts val="600"/>
              </a:spcAft>
            </a:pPr>
            <a:endParaRPr lang="en-US" sz="4100" cap="all" dirty="0">
              <a:solidFill>
                <a:schemeClr val="accent1"/>
              </a:solidFill>
              <a:latin typeface="+mj-lt"/>
              <a:ea typeface="+mj-ea"/>
              <a:cs typeface="+mj-cs"/>
            </a:endParaRPr>
          </a:p>
          <a:p>
            <a:pPr marL="342900" indent="-342900" defTabSz="914400">
              <a:lnSpc>
                <a:spcPct val="90000"/>
              </a:lnSpc>
              <a:spcBef>
                <a:spcPct val="0"/>
              </a:spcBef>
              <a:spcAft>
                <a:spcPts val="600"/>
              </a:spcAft>
              <a:buFont typeface="Arial" panose="020B0604020202020204" pitchFamily="34" charset="0"/>
              <a:buChar char="•"/>
            </a:pPr>
            <a:r>
              <a:rPr lang="en-US" sz="2000" cap="all" dirty="0">
                <a:solidFill>
                  <a:schemeClr val="accent1"/>
                </a:solidFill>
                <a:latin typeface="+mj-lt"/>
                <a:ea typeface="+mj-ea"/>
                <a:cs typeface="+mj-cs"/>
              </a:rPr>
              <a:t>Himalayas (Highest Mountain range in the world)</a:t>
            </a:r>
          </a:p>
          <a:p>
            <a:pPr marL="342900" indent="-342900" defTabSz="914400">
              <a:lnSpc>
                <a:spcPct val="90000"/>
              </a:lnSpc>
              <a:spcBef>
                <a:spcPct val="0"/>
              </a:spcBef>
              <a:spcAft>
                <a:spcPts val="600"/>
              </a:spcAft>
              <a:buFont typeface="Arial" panose="020B0604020202020204" pitchFamily="34" charset="0"/>
              <a:buChar char="•"/>
            </a:pPr>
            <a:r>
              <a:rPr lang="en-US" sz="2000" cap="all" dirty="0">
                <a:solidFill>
                  <a:schemeClr val="accent1"/>
                </a:solidFill>
                <a:latin typeface="+mj-lt"/>
                <a:ea typeface="+mj-ea"/>
                <a:cs typeface="+mj-cs"/>
              </a:rPr>
              <a:t>Mt. Everest</a:t>
            </a:r>
          </a:p>
          <a:p>
            <a:pPr marL="342900" indent="-342900" defTabSz="914400">
              <a:lnSpc>
                <a:spcPct val="90000"/>
              </a:lnSpc>
              <a:spcBef>
                <a:spcPct val="0"/>
              </a:spcBef>
              <a:spcAft>
                <a:spcPts val="600"/>
              </a:spcAft>
              <a:buFont typeface="Arial" panose="020B0604020202020204" pitchFamily="34" charset="0"/>
              <a:buChar char="•"/>
            </a:pPr>
            <a:r>
              <a:rPr lang="en-US" sz="2000" cap="all" dirty="0">
                <a:solidFill>
                  <a:schemeClr val="accent1"/>
                </a:solidFill>
                <a:latin typeface="+mj-lt"/>
                <a:ea typeface="+mj-ea"/>
                <a:cs typeface="+mj-cs"/>
              </a:rPr>
              <a:t>Popular Hiking, mountain climbing and tourist destination/interest</a:t>
            </a:r>
          </a:p>
          <a:p>
            <a:pPr marL="342900" indent="-342900" defTabSz="914400">
              <a:lnSpc>
                <a:spcPct val="90000"/>
              </a:lnSpc>
              <a:spcBef>
                <a:spcPct val="0"/>
              </a:spcBef>
              <a:spcAft>
                <a:spcPts val="600"/>
              </a:spcAft>
              <a:buFont typeface="Arial" panose="020B0604020202020204" pitchFamily="34" charset="0"/>
              <a:buChar char="•"/>
            </a:pPr>
            <a:endParaRPr lang="en-US" sz="2000" cap="all" dirty="0">
              <a:solidFill>
                <a:schemeClr val="accent1"/>
              </a:solidFill>
              <a:latin typeface="+mj-lt"/>
              <a:ea typeface="+mj-ea"/>
              <a:cs typeface="+mj-cs"/>
            </a:endParaRPr>
          </a:p>
        </p:txBody>
      </p:sp>
      <p:sp>
        <p:nvSpPr>
          <p:cNvPr id="35" name="Rectangle 26">
            <a:extLst>
              <a:ext uri="{FF2B5EF4-FFF2-40B4-BE49-F238E27FC236}">
                <a16:creationId xmlns:a16="http://schemas.microsoft.com/office/drawing/2014/main" id="{2D43839F-D746-4BD2-AF83-A2D59C171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48871"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6" name="Rectangle 28">
            <a:extLst>
              <a:ext uri="{FF2B5EF4-FFF2-40B4-BE49-F238E27FC236}">
                <a16:creationId xmlns:a16="http://schemas.microsoft.com/office/drawing/2014/main" id="{A022DB94-BA9F-403F-85B2-FD0A22CAD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37" y="5762147"/>
            <a:ext cx="4250216"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7" name="Rectangle 30">
            <a:extLst>
              <a:ext uri="{FF2B5EF4-FFF2-40B4-BE49-F238E27FC236}">
                <a16:creationId xmlns:a16="http://schemas.microsoft.com/office/drawing/2014/main" id="{1F0A5978-229F-41F1-B213-A2B43E442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1883" y="450792"/>
            <a:ext cx="6636823"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897172D-0081-4A6E-B5F8-947385589FD6}"/>
              </a:ext>
            </a:extLst>
          </p:cNvPr>
          <p:cNvSpPr/>
          <p:nvPr/>
        </p:nvSpPr>
        <p:spPr>
          <a:xfrm>
            <a:off x="4980373" y="907669"/>
            <a:ext cx="6880194" cy="49693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 name="Picture 2" descr="A picture containing text, map&#10;&#10;Description automatically generated">
            <a:extLst>
              <a:ext uri="{FF2B5EF4-FFF2-40B4-BE49-F238E27FC236}">
                <a16:creationId xmlns:a16="http://schemas.microsoft.com/office/drawing/2014/main" id="{1033956F-7610-41B6-BCC7-C747FE57EA91}"/>
              </a:ext>
            </a:extLst>
          </p:cNvPr>
          <p:cNvPicPr>
            <a:picLocks noChangeAspect="1"/>
          </p:cNvPicPr>
          <p:nvPr/>
        </p:nvPicPr>
        <p:blipFill rotWithShape="1">
          <a:blip r:embed="rId4"/>
          <a:srcRect l="525" t="3" r="543" b="-5"/>
          <a:stretch/>
        </p:blipFill>
        <p:spPr>
          <a:xfrm>
            <a:off x="4749905" y="1304458"/>
            <a:ext cx="7247630" cy="4136928"/>
          </a:xfrm>
          <a:prstGeom prst="rect">
            <a:avLst/>
          </a:prstGeom>
          <a:ln w="76200">
            <a:solidFill>
              <a:schemeClr val="accent1"/>
            </a:solidFill>
          </a:ln>
        </p:spPr>
      </p:pic>
    </p:spTree>
    <p:extLst>
      <p:ext uri="{BB962C8B-B14F-4D97-AF65-F5344CB8AC3E}">
        <p14:creationId xmlns:p14="http://schemas.microsoft.com/office/powerpoint/2010/main" val="2455329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40" name="Picture 27">
            <a:extLst>
              <a:ext uri="{FF2B5EF4-FFF2-40B4-BE49-F238E27FC236}">
                <a16:creationId xmlns:a16="http://schemas.microsoft.com/office/drawing/2014/main" id="{53CD781F-F935-4310-9C70-32C9B03A15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2" name="Group 29">
            <a:extLst>
              <a:ext uri="{FF2B5EF4-FFF2-40B4-BE49-F238E27FC236}">
                <a16:creationId xmlns:a16="http://schemas.microsoft.com/office/drawing/2014/main" id="{E389415A-F11F-49E4-B0C5-CF7FF9CE8E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31" name="Rectangle 30">
              <a:extLst>
                <a:ext uri="{FF2B5EF4-FFF2-40B4-BE49-F238E27FC236}">
                  <a16:creationId xmlns:a16="http://schemas.microsoft.com/office/drawing/2014/main" id="{91A09D7C-72C0-44A7-95A9-038C62939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32" name="Freeform 11">
              <a:extLst>
                <a:ext uri="{FF2B5EF4-FFF2-40B4-BE49-F238E27FC236}">
                  <a16:creationId xmlns:a16="http://schemas.microsoft.com/office/drawing/2014/main" id="{9B1A95B7-C468-4483-B6EA-858374AB5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3" name="Rectangle 32">
              <a:extLst>
                <a:ext uri="{FF2B5EF4-FFF2-40B4-BE49-F238E27FC236}">
                  <a16:creationId xmlns:a16="http://schemas.microsoft.com/office/drawing/2014/main" id="{2D68F968-C120-4C1E-B281-A62213BD21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pic>
        <p:nvPicPr>
          <p:cNvPr id="43" name="Picture 34">
            <a:extLst>
              <a:ext uri="{FF2B5EF4-FFF2-40B4-BE49-F238E27FC236}">
                <a16:creationId xmlns:a16="http://schemas.microsoft.com/office/drawing/2014/main" id="{1BCAD38B-5F61-4FEB-A1D1-5FC0D666D2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44" name="Rectangle 36">
            <a:extLst>
              <a:ext uri="{FF2B5EF4-FFF2-40B4-BE49-F238E27FC236}">
                <a16:creationId xmlns:a16="http://schemas.microsoft.com/office/drawing/2014/main" id="{C04E869F-EBC2-416E-8FB7-4F6A45F66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5" name="Picture Placeholder 4" descr="A picture containing dog, animal, ground, outdoor&#10;&#10;Description automatically generated">
            <a:extLst>
              <a:ext uri="{FF2B5EF4-FFF2-40B4-BE49-F238E27FC236}">
                <a16:creationId xmlns:a16="http://schemas.microsoft.com/office/drawing/2014/main" id="{1801032D-BD3D-4801-B137-92C63181C261}"/>
              </a:ext>
            </a:extLst>
          </p:cNvPr>
          <p:cNvPicPr>
            <a:picLocks noGrp="1" noChangeAspect="1"/>
          </p:cNvPicPr>
          <p:nvPr>
            <p:ph type="pic" idx="1"/>
          </p:nvPr>
        </p:nvPicPr>
        <p:blipFill rotWithShape="1">
          <a:blip r:embed="rId4">
            <a:alphaModFix amt="43000"/>
            <a:extLst/>
          </a:blip>
          <a:srcRect b="2477"/>
          <a:stretch/>
        </p:blipFill>
        <p:spPr>
          <a:xfrm>
            <a:off x="20" y="10"/>
            <a:ext cx="11734780" cy="6408728"/>
          </a:xfrm>
          <a:prstGeom prst="rect">
            <a:avLst/>
          </a:prstGeom>
          <a:ln>
            <a:noFill/>
          </a:ln>
        </p:spPr>
      </p:pic>
      <p:sp>
        <p:nvSpPr>
          <p:cNvPr id="39" name="Freeform 9">
            <a:extLst>
              <a:ext uri="{FF2B5EF4-FFF2-40B4-BE49-F238E27FC236}">
                <a16:creationId xmlns:a16="http://schemas.microsoft.com/office/drawing/2014/main" id="{7D1C9B27-27B9-4E9E-82C8-6F9B7D12B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25" y="0"/>
            <a:ext cx="11763766"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a:extLst>
              <a:ext uri="{FF2B5EF4-FFF2-40B4-BE49-F238E27FC236}">
                <a16:creationId xmlns:a16="http://schemas.microsoft.com/office/drawing/2014/main" id="{5D1ADB39-331B-4DC1-AED7-614102BF57FE}"/>
              </a:ext>
            </a:extLst>
          </p:cNvPr>
          <p:cNvSpPr>
            <a:spLocks noGrp="1"/>
          </p:cNvSpPr>
          <p:nvPr>
            <p:ph type="title"/>
          </p:nvPr>
        </p:nvSpPr>
        <p:spPr>
          <a:xfrm>
            <a:off x="685801" y="685800"/>
            <a:ext cx="10396882" cy="1151965"/>
          </a:xfrm>
        </p:spPr>
        <p:txBody>
          <a:bodyPr vert="horz" lIns="91440" tIns="45720" rIns="91440" bIns="45720" rtlCol="0" anchor="ctr">
            <a:normAutofit/>
          </a:bodyPr>
          <a:lstStyle/>
          <a:p>
            <a:pPr algn="l"/>
            <a:r>
              <a:rPr lang="en-US" sz="5400"/>
              <a:t>The Yeti</a:t>
            </a:r>
          </a:p>
        </p:txBody>
      </p:sp>
      <p:sp>
        <p:nvSpPr>
          <p:cNvPr id="4" name="Text Placeholder 3">
            <a:extLst>
              <a:ext uri="{FF2B5EF4-FFF2-40B4-BE49-F238E27FC236}">
                <a16:creationId xmlns:a16="http://schemas.microsoft.com/office/drawing/2014/main" id="{64E70BE7-0B7C-4AAC-B5AB-F9875F7B7E3E}"/>
              </a:ext>
            </a:extLst>
          </p:cNvPr>
          <p:cNvSpPr>
            <a:spLocks noGrp="1"/>
          </p:cNvSpPr>
          <p:nvPr>
            <p:ph type="body" sz="half" idx="2"/>
          </p:nvPr>
        </p:nvSpPr>
        <p:spPr>
          <a:xfrm>
            <a:off x="685800" y="1950098"/>
            <a:ext cx="8501369" cy="3424487"/>
          </a:xfrm>
        </p:spPr>
        <p:txBody>
          <a:bodyPr vert="horz" lIns="91440" tIns="45720" rIns="91440" bIns="45720" rtlCol="0" anchor="ctr">
            <a:normAutofit/>
          </a:bodyPr>
          <a:lstStyle/>
          <a:p>
            <a:pPr marL="285750" indent="-285750" algn="l">
              <a:buFont typeface="Arial" panose="020B0604020202020204" pitchFamily="34" charset="0"/>
              <a:buChar char="•"/>
            </a:pPr>
            <a:r>
              <a:rPr lang="en-US" dirty="0"/>
              <a:t>Also known as the Abominable Snowman</a:t>
            </a:r>
          </a:p>
          <a:p>
            <a:pPr marL="285750" indent="-285750" algn="l">
              <a:buFont typeface="Arial" panose="020B0604020202020204" pitchFamily="34" charset="0"/>
              <a:buChar char="•"/>
            </a:pPr>
            <a:r>
              <a:rPr lang="en-US" dirty="0"/>
              <a:t>The yeti is an ape-like creature taller than the average human</a:t>
            </a:r>
          </a:p>
          <a:p>
            <a:pPr marL="285750" indent="-285750" algn="l">
              <a:buFont typeface="Arial" panose="020B0604020202020204" pitchFamily="34" charset="0"/>
              <a:buChar char="•"/>
            </a:pPr>
            <a:r>
              <a:rPr lang="en-US" dirty="0"/>
              <a:t>Believed to inhabit the Himalayan and Siberian regions of East Asia (includes Nepal)</a:t>
            </a:r>
          </a:p>
          <a:p>
            <a:pPr marL="285750" indent="-285750" algn="l">
              <a:buFont typeface="Arial" panose="020B0604020202020204" pitchFamily="34" charset="0"/>
              <a:buChar char="•"/>
            </a:pPr>
            <a:r>
              <a:rPr lang="en-US" dirty="0"/>
              <a:t>Comparable to </a:t>
            </a:r>
            <a:r>
              <a:rPr lang="en-US" dirty="0" err="1"/>
              <a:t>wildmen</a:t>
            </a:r>
            <a:endParaRPr lang="en-US" dirty="0"/>
          </a:p>
          <a:p>
            <a:pPr marL="285750" indent="-285750" algn="l">
              <a:buFont typeface="Arial" panose="020B0604020202020204" pitchFamily="34" charset="0"/>
              <a:buChar char="•"/>
            </a:pPr>
            <a:r>
              <a:rPr lang="en-US" dirty="0"/>
              <a:t>There have been numerous claims of yeti-sightings but most have been discredited as hoaxes or as misidentified monkeys or bears.</a:t>
            </a:r>
          </a:p>
          <a:p>
            <a:pPr algn="l"/>
            <a:endParaRPr lang="en-US" dirty="0"/>
          </a:p>
        </p:txBody>
      </p:sp>
      <p:sp>
        <p:nvSpPr>
          <p:cNvPr id="41" name="Rectangle 40">
            <a:extLst>
              <a:ext uri="{FF2B5EF4-FFF2-40B4-BE49-F238E27FC236}">
                <a16:creationId xmlns:a16="http://schemas.microsoft.com/office/drawing/2014/main" id="{7E9AE32D-417D-4951-BD6D-383A7A5E6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600215"/>
            <a:ext cx="1173175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pic>
        <p:nvPicPr>
          <p:cNvPr id="6" name="Picture 5">
            <a:extLst>
              <a:ext uri="{FF2B5EF4-FFF2-40B4-BE49-F238E27FC236}">
                <a16:creationId xmlns:a16="http://schemas.microsoft.com/office/drawing/2014/main" id="{22BC2F46-CD1C-49DA-BEF0-E707A399F334}"/>
              </a:ext>
            </a:extLst>
          </p:cNvPr>
          <p:cNvPicPr>
            <a:picLocks noChangeAspect="1"/>
          </p:cNvPicPr>
          <p:nvPr/>
        </p:nvPicPr>
        <p:blipFill>
          <a:blip r:embed="rId5"/>
          <a:stretch>
            <a:fillRect/>
          </a:stretch>
        </p:blipFill>
        <p:spPr>
          <a:xfrm rot="18087643">
            <a:off x="10390888" y="5391411"/>
            <a:ext cx="1238118" cy="760515"/>
          </a:xfrm>
          <a:prstGeom prst="rect">
            <a:avLst/>
          </a:prstGeom>
        </p:spPr>
      </p:pic>
      <p:pic>
        <p:nvPicPr>
          <p:cNvPr id="16" name="Picture 15">
            <a:extLst>
              <a:ext uri="{FF2B5EF4-FFF2-40B4-BE49-F238E27FC236}">
                <a16:creationId xmlns:a16="http://schemas.microsoft.com/office/drawing/2014/main" id="{EF6534F9-1587-424B-8FDE-6C283871D069}"/>
              </a:ext>
            </a:extLst>
          </p:cNvPr>
          <p:cNvPicPr>
            <a:picLocks noChangeAspect="1"/>
          </p:cNvPicPr>
          <p:nvPr/>
        </p:nvPicPr>
        <p:blipFill>
          <a:blip r:embed="rId5"/>
          <a:stretch>
            <a:fillRect/>
          </a:stretch>
        </p:blipFill>
        <p:spPr>
          <a:xfrm rot="18087643">
            <a:off x="10440000" y="2794376"/>
            <a:ext cx="1238118" cy="760515"/>
          </a:xfrm>
          <a:prstGeom prst="rect">
            <a:avLst/>
          </a:prstGeom>
        </p:spPr>
      </p:pic>
      <p:pic>
        <p:nvPicPr>
          <p:cNvPr id="17" name="Picture 16">
            <a:extLst>
              <a:ext uri="{FF2B5EF4-FFF2-40B4-BE49-F238E27FC236}">
                <a16:creationId xmlns:a16="http://schemas.microsoft.com/office/drawing/2014/main" id="{E0AEE25D-8FB2-4FF6-A8A3-1E3094F435C6}"/>
              </a:ext>
            </a:extLst>
          </p:cNvPr>
          <p:cNvPicPr>
            <a:picLocks noChangeAspect="1"/>
          </p:cNvPicPr>
          <p:nvPr/>
        </p:nvPicPr>
        <p:blipFill>
          <a:blip r:embed="rId5"/>
          <a:stretch>
            <a:fillRect/>
          </a:stretch>
        </p:blipFill>
        <p:spPr>
          <a:xfrm rot="18087643">
            <a:off x="10390889" y="456943"/>
            <a:ext cx="1238118" cy="760515"/>
          </a:xfrm>
          <a:prstGeom prst="rect">
            <a:avLst/>
          </a:prstGeom>
        </p:spPr>
      </p:pic>
      <p:pic>
        <p:nvPicPr>
          <p:cNvPr id="18" name="Picture 17">
            <a:extLst>
              <a:ext uri="{FF2B5EF4-FFF2-40B4-BE49-F238E27FC236}">
                <a16:creationId xmlns:a16="http://schemas.microsoft.com/office/drawing/2014/main" id="{E5234F2E-52D4-438A-8577-63CFF86B5618}"/>
              </a:ext>
            </a:extLst>
          </p:cNvPr>
          <p:cNvPicPr>
            <a:picLocks noChangeAspect="1"/>
          </p:cNvPicPr>
          <p:nvPr/>
        </p:nvPicPr>
        <p:blipFill>
          <a:blip r:embed="rId5"/>
          <a:stretch>
            <a:fillRect/>
          </a:stretch>
        </p:blipFill>
        <p:spPr>
          <a:xfrm rot="14765822" flipV="1">
            <a:off x="9420881" y="4094173"/>
            <a:ext cx="1238118" cy="823035"/>
          </a:xfrm>
          <a:prstGeom prst="rect">
            <a:avLst/>
          </a:prstGeom>
        </p:spPr>
      </p:pic>
      <p:pic>
        <p:nvPicPr>
          <p:cNvPr id="19" name="Picture 18">
            <a:extLst>
              <a:ext uri="{FF2B5EF4-FFF2-40B4-BE49-F238E27FC236}">
                <a16:creationId xmlns:a16="http://schemas.microsoft.com/office/drawing/2014/main" id="{9815415C-4FBB-4ADB-A093-E01C37C8B4AD}"/>
              </a:ext>
            </a:extLst>
          </p:cNvPr>
          <p:cNvPicPr>
            <a:picLocks noChangeAspect="1"/>
          </p:cNvPicPr>
          <p:nvPr/>
        </p:nvPicPr>
        <p:blipFill>
          <a:blip r:embed="rId5"/>
          <a:stretch>
            <a:fillRect/>
          </a:stretch>
        </p:blipFill>
        <p:spPr>
          <a:xfrm rot="14765822" flipV="1">
            <a:off x="9293016" y="1700566"/>
            <a:ext cx="1238118" cy="823035"/>
          </a:xfrm>
          <a:prstGeom prst="rect">
            <a:avLst/>
          </a:prstGeom>
        </p:spPr>
      </p:pic>
    </p:spTree>
    <p:extLst>
      <p:ext uri="{BB962C8B-B14F-4D97-AF65-F5344CB8AC3E}">
        <p14:creationId xmlns:p14="http://schemas.microsoft.com/office/powerpoint/2010/main" val="157477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250"/>
                                  </p:stCondLst>
                                  <p:childTnLst>
                                    <p:set>
                                      <p:cBhvr>
                                        <p:cTn id="9" dur="1" fill="hold">
                                          <p:stCondLst>
                                            <p:cond delay="0"/>
                                          </p:stCondLst>
                                        </p:cTn>
                                        <p:tgtEl>
                                          <p:spTgt spid="18"/>
                                        </p:tgtEl>
                                        <p:attrNameLst>
                                          <p:attrName>style.visibility</p:attrName>
                                        </p:attrNameLst>
                                      </p:cBhvr>
                                      <p:to>
                                        <p:strVal val="visible"/>
                                      </p:to>
                                    </p:set>
                                  </p:childTnLst>
                                </p:cTn>
                              </p:par>
                            </p:childTnLst>
                          </p:cTn>
                        </p:par>
                        <p:par>
                          <p:cTn id="10" fill="hold">
                            <p:stCondLst>
                              <p:cond delay="1250"/>
                            </p:stCondLst>
                            <p:childTnLst>
                              <p:par>
                                <p:cTn id="11" presetID="1" presetClass="entr" presetSubtype="0" fill="hold" nodeType="afterEffect">
                                  <p:stCondLst>
                                    <p:cond delay="1250"/>
                                  </p:stCondLst>
                                  <p:childTnLst>
                                    <p:set>
                                      <p:cBhvr>
                                        <p:cTn id="12" dur="1" fill="hold">
                                          <p:stCondLst>
                                            <p:cond delay="0"/>
                                          </p:stCondLst>
                                        </p:cTn>
                                        <p:tgtEl>
                                          <p:spTgt spid="16"/>
                                        </p:tgtEl>
                                        <p:attrNameLst>
                                          <p:attrName>style.visibility</p:attrName>
                                        </p:attrNameLst>
                                      </p:cBhvr>
                                      <p:to>
                                        <p:strVal val="visible"/>
                                      </p:to>
                                    </p:set>
                                  </p:childTnLst>
                                </p:cTn>
                              </p:par>
                            </p:childTnLst>
                          </p:cTn>
                        </p:par>
                        <p:par>
                          <p:cTn id="13" fill="hold">
                            <p:stCondLst>
                              <p:cond delay="2500"/>
                            </p:stCondLst>
                            <p:childTnLst>
                              <p:par>
                                <p:cTn id="14" presetID="1" presetClass="entr" presetSubtype="0" fill="hold" nodeType="afterEffect">
                                  <p:stCondLst>
                                    <p:cond delay="1250"/>
                                  </p:stCondLst>
                                  <p:childTnLst>
                                    <p:set>
                                      <p:cBhvr>
                                        <p:cTn id="15" dur="1" fill="hold">
                                          <p:stCondLst>
                                            <p:cond delay="0"/>
                                          </p:stCondLst>
                                        </p:cTn>
                                        <p:tgtEl>
                                          <p:spTgt spid="19"/>
                                        </p:tgtEl>
                                        <p:attrNameLst>
                                          <p:attrName>style.visibility</p:attrName>
                                        </p:attrNameLst>
                                      </p:cBhvr>
                                      <p:to>
                                        <p:strVal val="visible"/>
                                      </p:to>
                                    </p:set>
                                  </p:childTnLst>
                                </p:cTn>
                              </p:par>
                            </p:childTnLst>
                          </p:cTn>
                        </p:par>
                        <p:par>
                          <p:cTn id="16" fill="hold">
                            <p:stCondLst>
                              <p:cond delay="3750"/>
                            </p:stCondLst>
                            <p:childTnLst>
                              <p:par>
                                <p:cTn id="17" presetID="1" presetClass="entr" presetSubtype="0" fill="hold" nodeType="afterEffect">
                                  <p:stCondLst>
                                    <p:cond delay="125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7BD1E-C0C1-4D6E-B34B-4A5D36AC0BF2}"/>
              </a:ext>
            </a:extLst>
          </p:cNvPr>
          <p:cNvSpPr>
            <a:spLocks noGrp="1"/>
          </p:cNvSpPr>
          <p:nvPr>
            <p:ph type="title"/>
          </p:nvPr>
        </p:nvSpPr>
        <p:spPr>
          <a:xfrm>
            <a:off x="172617" y="144625"/>
            <a:ext cx="4364659" cy="1730473"/>
          </a:xfrm>
        </p:spPr>
        <p:txBody>
          <a:bodyPr>
            <a:normAutofit/>
          </a:bodyPr>
          <a:lstStyle/>
          <a:p>
            <a:pPr algn="ctr"/>
            <a:r>
              <a:rPr lang="en-US" sz="4800" dirty="0"/>
              <a:t>The Origin of Kathmandu</a:t>
            </a:r>
          </a:p>
        </p:txBody>
      </p:sp>
      <p:pic>
        <p:nvPicPr>
          <p:cNvPr id="5" name="Content Placeholder 4">
            <a:extLst>
              <a:ext uri="{FF2B5EF4-FFF2-40B4-BE49-F238E27FC236}">
                <a16:creationId xmlns:a16="http://schemas.microsoft.com/office/drawing/2014/main" id="{EB78CB56-B8AE-4181-99B0-5FF3A1AC9C7B}"/>
              </a:ext>
            </a:extLst>
          </p:cNvPr>
          <p:cNvPicPr>
            <a:picLocks noGrp="1" noChangeAspect="1"/>
          </p:cNvPicPr>
          <p:nvPr>
            <p:ph sz="quarter" idx="13"/>
          </p:nvPr>
        </p:nvPicPr>
        <p:blipFill>
          <a:blip r:embed="rId2"/>
          <a:stretch>
            <a:fillRect/>
          </a:stretch>
        </p:blipFill>
        <p:spPr>
          <a:xfrm>
            <a:off x="7463252" y="277727"/>
            <a:ext cx="4175034" cy="607395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TextBox 2">
            <a:extLst>
              <a:ext uri="{FF2B5EF4-FFF2-40B4-BE49-F238E27FC236}">
                <a16:creationId xmlns:a16="http://schemas.microsoft.com/office/drawing/2014/main" id="{788B3ADC-7ACA-4398-92A4-139B3AE3A1B9}"/>
              </a:ext>
            </a:extLst>
          </p:cNvPr>
          <p:cNvSpPr txBox="1"/>
          <p:nvPr/>
        </p:nvSpPr>
        <p:spPr>
          <a:xfrm>
            <a:off x="424506" y="1551563"/>
            <a:ext cx="5761450" cy="3754874"/>
          </a:xfrm>
          <a:prstGeom prst="rect">
            <a:avLst/>
          </a:prstGeom>
          <a:noFill/>
        </p:spPr>
        <p:txBody>
          <a:bodyPr wrap="square" rtlCol="0">
            <a:spAutoFit/>
          </a:bodyPr>
          <a:lstStyle/>
          <a:p>
            <a:endParaRPr lang="en-US" dirty="0"/>
          </a:p>
          <a:p>
            <a:r>
              <a:rPr lang="en-US" sz="2000" dirty="0"/>
              <a:t>THE AREA NOW KNOWN AS KATHMANDU WAS ONCE A LARGE LAKE UNTIL THE GOD MANJUSRI CAME FROM THE NORTH (CHINA) AND CUT THE LAKE WITH HIS SWORD. THE WATER FLOWED OUT OF WHAT WOULD BECOME THE KATHMANDU VALLEY AND THE VALLEY BECAME LUSH. MANJUSRI ESTABLISHED A CITY NAMED AFTER HIM: MANJUPATTAN.</a:t>
            </a:r>
          </a:p>
          <a:p>
            <a:endParaRPr lang="en-US" sz="2000" dirty="0"/>
          </a:p>
          <a:p>
            <a:r>
              <a:rPr lang="en-US" sz="2000" dirty="0"/>
              <a:t>YEARS LATER, THE DEMON BANASUR CLOSED THE OUTLET AND THE BASIN BECAME A LAKE AGAIN LORD KRISHNA KILLED THE DEMON AND ESTABLISHED A CITY AGAIN.</a:t>
            </a:r>
          </a:p>
        </p:txBody>
      </p:sp>
    </p:spTree>
    <p:extLst>
      <p:ext uri="{BB962C8B-B14F-4D97-AF65-F5344CB8AC3E}">
        <p14:creationId xmlns:p14="http://schemas.microsoft.com/office/powerpoint/2010/main" val="1588392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DCCE50-5BF6-42F8-A562-F8C543ADF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919CDC-0EFA-446C-BDF9-B842679479FC}"/>
              </a:ext>
            </a:extLst>
          </p:cNvPr>
          <p:cNvSpPr>
            <a:spLocks noGrp="1"/>
          </p:cNvSpPr>
          <p:nvPr>
            <p:ph type="ctrTitle"/>
          </p:nvPr>
        </p:nvSpPr>
        <p:spPr>
          <a:xfrm>
            <a:off x="447039" y="854078"/>
            <a:ext cx="5648960" cy="3352161"/>
          </a:xfrm>
        </p:spPr>
        <p:txBody>
          <a:bodyPr>
            <a:normAutofit/>
          </a:bodyPr>
          <a:lstStyle/>
          <a:p>
            <a:r>
              <a:rPr lang="en-US" dirty="0"/>
              <a:t>The Role of Religion</a:t>
            </a:r>
          </a:p>
        </p:txBody>
      </p:sp>
      <p:sp>
        <p:nvSpPr>
          <p:cNvPr id="3" name="Subtitle 2">
            <a:extLst>
              <a:ext uri="{FF2B5EF4-FFF2-40B4-BE49-F238E27FC236}">
                <a16:creationId xmlns:a16="http://schemas.microsoft.com/office/drawing/2014/main" id="{9AE7494E-EBD6-422F-B63B-7C4D0F2E4D73}"/>
              </a:ext>
            </a:extLst>
          </p:cNvPr>
          <p:cNvSpPr>
            <a:spLocks noGrp="1"/>
          </p:cNvSpPr>
          <p:nvPr>
            <p:ph type="subTitle" idx="1"/>
          </p:nvPr>
        </p:nvSpPr>
        <p:spPr>
          <a:xfrm>
            <a:off x="447038" y="4206239"/>
            <a:ext cx="5634365" cy="1066971"/>
          </a:xfrm>
        </p:spPr>
        <p:txBody>
          <a:bodyPr>
            <a:normAutofit/>
          </a:bodyPr>
          <a:lstStyle/>
          <a:p>
            <a:r>
              <a:rPr lang="en-US" dirty="0"/>
              <a:t>Religion of focus: Hinduism</a:t>
            </a:r>
          </a:p>
        </p:txBody>
      </p:sp>
      <p:sp>
        <p:nvSpPr>
          <p:cNvPr id="12" name="Rectangle 11">
            <a:extLst>
              <a:ext uri="{FF2B5EF4-FFF2-40B4-BE49-F238E27FC236}">
                <a16:creationId xmlns:a16="http://schemas.microsoft.com/office/drawing/2014/main" id="{D78A776B-E301-4D5C-A1B5-A17C1BE18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pic>
        <p:nvPicPr>
          <p:cNvPr id="5" name="Picture 4">
            <a:extLst>
              <a:ext uri="{FF2B5EF4-FFF2-40B4-BE49-F238E27FC236}">
                <a16:creationId xmlns:a16="http://schemas.microsoft.com/office/drawing/2014/main" id="{647B3B26-61B7-45D7-BC71-A4220700C4D4}"/>
              </a:ext>
            </a:extLst>
          </p:cNvPr>
          <p:cNvPicPr>
            <a:picLocks noChangeAspect="1"/>
          </p:cNvPicPr>
          <p:nvPr/>
        </p:nvPicPr>
        <p:blipFill rotWithShape="1">
          <a:blip r:embed="rId3"/>
          <a:srcRect l="83595" t="20139" r="2734" b="30000"/>
          <a:stretch/>
        </p:blipFill>
        <p:spPr>
          <a:xfrm>
            <a:off x="8191914" y="486135"/>
            <a:ext cx="2442759" cy="501145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4" name="Rectangle 13">
            <a:extLst>
              <a:ext uri="{FF2B5EF4-FFF2-40B4-BE49-F238E27FC236}">
                <a16:creationId xmlns:a16="http://schemas.microsoft.com/office/drawing/2014/main" id="{0DDFA573-E787-440F-8A24-6F6D3D54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12188952" cy="780581"/>
          </a:xfrm>
          <a:prstGeom prst="rect">
            <a:avLst/>
          </a:prstGeom>
          <a:gradFill flip="none" rotWithShape="1">
            <a:gsLst>
              <a:gs pos="49000">
                <a:schemeClr val="accent1"/>
              </a:gs>
              <a:gs pos="100000">
                <a:schemeClr val="accent1">
                  <a:lumMod val="62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pic>
        <p:nvPicPr>
          <p:cNvPr id="7" name="Picture 6">
            <a:extLst>
              <a:ext uri="{FF2B5EF4-FFF2-40B4-BE49-F238E27FC236}">
                <a16:creationId xmlns:a16="http://schemas.microsoft.com/office/drawing/2014/main" id="{756AB60D-54FA-49D6-8B50-B5E8A28A1FBC}"/>
              </a:ext>
            </a:extLst>
          </p:cNvPr>
          <p:cNvPicPr>
            <a:picLocks noChangeAspect="1"/>
          </p:cNvPicPr>
          <p:nvPr/>
        </p:nvPicPr>
        <p:blipFill>
          <a:blip r:embed="rId4"/>
          <a:stretch>
            <a:fillRect/>
          </a:stretch>
        </p:blipFill>
        <p:spPr>
          <a:xfrm>
            <a:off x="7789542" y="164232"/>
            <a:ext cx="798645" cy="749873"/>
          </a:xfrm>
          <a:prstGeom prst="rect">
            <a:avLst/>
          </a:prstGeom>
        </p:spPr>
      </p:pic>
    </p:spTree>
    <p:extLst>
      <p:ext uri="{BB962C8B-B14F-4D97-AF65-F5344CB8AC3E}">
        <p14:creationId xmlns:p14="http://schemas.microsoft.com/office/powerpoint/2010/main" val="2375897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BD3B-4399-4731-91F1-818D63760FEE}"/>
              </a:ext>
            </a:extLst>
          </p:cNvPr>
          <p:cNvSpPr>
            <a:spLocks noGrp="1"/>
          </p:cNvSpPr>
          <p:nvPr>
            <p:ph type="title"/>
          </p:nvPr>
        </p:nvSpPr>
        <p:spPr>
          <a:xfrm>
            <a:off x="682065" y="147225"/>
            <a:ext cx="10396882" cy="985300"/>
          </a:xfrm>
        </p:spPr>
        <p:txBody>
          <a:bodyPr/>
          <a:lstStyle/>
          <a:p>
            <a:r>
              <a:rPr lang="en-US" dirty="0"/>
              <a:t>Three Principal Gods of Hinduism</a:t>
            </a:r>
          </a:p>
        </p:txBody>
      </p:sp>
      <p:sp>
        <p:nvSpPr>
          <p:cNvPr id="3" name="Text Placeholder 2">
            <a:extLst>
              <a:ext uri="{FF2B5EF4-FFF2-40B4-BE49-F238E27FC236}">
                <a16:creationId xmlns:a16="http://schemas.microsoft.com/office/drawing/2014/main" id="{41A9BF11-8421-4CB7-A293-1A58E01FDBF4}"/>
              </a:ext>
            </a:extLst>
          </p:cNvPr>
          <p:cNvSpPr>
            <a:spLocks noGrp="1"/>
          </p:cNvSpPr>
          <p:nvPr>
            <p:ph type="body" idx="1"/>
          </p:nvPr>
        </p:nvSpPr>
        <p:spPr>
          <a:xfrm>
            <a:off x="691840" y="4773727"/>
            <a:ext cx="3310128" cy="576262"/>
          </a:xfrm>
        </p:spPr>
        <p:txBody>
          <a:bodyPr/>
          <a:lstStyle/>
          <a:p>
            <a:r>
              <a:rPr lang="en-US" dirty="0"/>
              <a:t>Brahma: The Creator</a:t>
            </a:r>
          </a:p>
        </p:txBody>
      </p:sp>
      <p:sp>
        <p:nvSpPr>
          <p:cNvPr id="4" name="Text Placeholder 3">
            <a:extLst>
              <a:ext uri="{FF2B5EF4-FFF2-40B4-BE49-F238E27FC236}">
                <a16:creationId xmlns:a16="http://schemas.microsoft.com/office/drawing/2014/main" id="{D97A3CAD-91B0-4184-9B8E-A04B645B6156}"/>
              </a:ext>
            </a:extLst>
          </p:cNvPr>
          <p:cNvSpPr>
            <a:spLocks noGrp="1"/>
          </p:cNvSpPr>
          <p:nvPr>
            <p:ph type="body" sz="quarter" idx="3"/>
          </p:nvPr>
        </p:nvSpPr>
        <p:spPr>
          <a:xfrm>
            <a:off x="4237410" y="4785300"/>
            <a:ext cx="3310128" cy="576262"/>
          </a:xfrm>
        </p:spPr>
        <p:txBody>
          <a:bodyPr/>
          <a:lstStyle/>
          <a:p>
            <a:r>
              <a:rPr lang="en-US" dirty="0"/>
              <a:t>Vishnu: The Preserver</a:t>
            </a:r>
          </a:p>
        </p:txBody>
      </p:sp>
      <p:sp>
        <p:nvSpPr>
          <p:cNvPr id="5" name="Text Placeholder 4">
            <a:extLst>
              <a:ext uri="{FF2B5EF4-FFF2-40B4-BE49-F238E27FC236}">
                <a16:creationId xmlns:a16="http://schemas.microsoft.com/office/drawing/2014/main" id="{C47E2ED9-E888-40B9-BF4F-73B38D663DB3}"/>
              </a:ext>
            </a:extLst>
          </p:cNvPr>
          <p:cNvSpPr>
            <a:spLocks noGrp="1"/>
          </p:cNvSpPr>
          <p:nvPr>
            <p:ph type="body" sz="quarter" idx="13"/>
          </p:nvPr>
        </p:nvSpPr>
        <p:spPr>
          <a:xfrm>
            <a:off x="7768944" y="4773725"/>
            <a:ext cx="3310128" cy="576262"/>
          </a:xfrm>
        </p:spPr>
        <p:txBody>
          <a:bodyPr/>
          <a:lstStyle/>
          <a:p>
            <a:r>
              <a:rPr lang="en-US" dirty="0"/>
              <a:t>Shiva: The Destroyer</a:t>
            </a:r>
          </a:p>
        </p:txBody>
      </p:sp>
      <p:pic>
        <p:nvPicPr>
          <p:cNvPr id="13" name="Picture Placeholder 12" descr="A group of people posing for the camera&#10;&#10;Description automatically generated">
            <a:extLst>
              <a:ext uri="{FF2B5EF4-FFF2-40B4-BE49-F238E27FC236}">
                <a16:creationId xmlns:a16="http://schemas.microsoft.com/office/drawing/2014/main" id="{A351D67D-B338-4DED-903C-3848BA6EC90C}"/>
              </a:ext>
            </a:extLst>
          </p:cNvPr>
          <p:cNvPicPr>
            <a:picLocks noGrp="1" noChangeAspect="1"/>
          </p:cNvPicPr>
          <p:nvPr>
            <p:ph type="pic" idx="15"/>
          </p:nvPr>
        </p:nvPicPr>
        <p:blipFill rotWithShape="1">
          <a:blip r:embed="rId3"/>
          <a:srcRect t="479" b="288"/>
          <a:stretch/>
        </p:blipFill>
        <p:spPr>
          <a:xfrm>
            <a:off x="963308" y="1116461"/>
            <a:ext cx="2767191" cy="3754354"/>
          </a:xfrm>
          <a:prstGeom prst="roundRect">
            <a:avLst>
              <a:gd name="adj" fmla="val 50000"/>
            </a:avLst>
          </a:prstGeom>
        </p:spPr>
      </p:pic>
      <p:sp>
        <p:nvSpPr>
          <p:cNvPr id="7" name="Text Placeholder 6">
            <a:extLst>
              <a:ext uri="{FF2B5EF4-FFF2-40B4-BE49-F238E27FC236}">
                <a16:creationId xmlns:a16="http://schemas.microsoft.com/office/drawing/2014/main" id="{FF38BE41-4F61-46D0-A99D-0C7508CF6A71}"/>
              </a:ext>
            </a:extLst>
          </p:cNvPr>
          <p:cNvSpPr>
            <a:spLocks noGrp="1"/>
          </p:cNvSpPr>
          <p:nvPr>
            <p:ph type="body" sz="half" idx="18"/>
          </p:nvPr>
        </p:nvSpPr>
        <p:spPr>
          <a:xfrm>
            <a:off x="682065" y="5374586"/>
            <a:ext cx="3310128" cy="985299"/>
          </a:xfrm>
        </p:spPr>
        <p:style>
          <a:lnRef idx="2">
            <a:schemeClr val="accent6"/>
          </a:lnRef>
          <a:fillRef idx="1">
            <a:schemeClr val="lt1"/>
          </a:fillRef>
          <a:effectRef idx="0">
            <a:schemeClr val="accent6"/>
          </a:effectRef>
          <a:fontRef idx="minor">
            <a:schemeClr val="dk1"/>
          </a:fontRef>
        </p:style>
        <p:txBody>
          <a:bodyPr/>
          <a:lstStyle/>
          <a:p>
            <a:r>
              <a:rPr lang="en-US" dirty="0"/>
              <a:t>Not commonly worshipped because it is believed that brahma’s role (creation) has been completed. </a:t>
            </a:r>
          </a:p>
        </p:txBody>
      </p:sp>
      <p:sp>
        <p:nvSpPr>
          <p:cNvPr id="8" name="Text Placeholder 7">
            <a:extLst>
              <a:ext uri="{FF2B5EF4-FFF2-40B4-BE49-F238E27FC236}">
                <a16:creationId xmlns:a16="http://schemas.microsoft.com/office/drawing/2014/main" id="{CCC98252-E4BD-41FC-AB00-8708F73A4ACD}"/>
              </a:ext>
            </a:extLst>
          </p:cNvPr>
          <p:cNvSpPr>
            <a:spLocks noGrp="1"/>
          </p:cNvSpPr>
          <p:nvPr>
            <p:ph type="body" sz="half" idx="19"/>
          </p:nvPr>
        </p:nvSpPr>
        <p:spPr>
          <a:xfrm>
            <a:off x="4235999" y="5373134"/>
            <a:ext cx="3310128" cy="985300"/>
          </a:xfrm>
        </p:spPr>
        <p:style>
          <a:lnRef idx="2">
            <a:schemeClr val="accent6"/>
          </a:lnRef>
          <a:fillRef idx="1">
            <a:schemeClr val="lt1"/>
          </a:fillRef>
          <a:effectRef idx="0">
            <a:schemeClr val="accent6"/>
          </a:effectRef>
          <a:fontRef idx="minor">
            <a:schemeClr val="dk1"/>
          </a:fontRef>
        </p:style>
        <p:txBody>
          <a:bodyPr/>
          <a:lstStyle/>
          <a:p>
            <a:r>
              <a:rPr lang="en-US" dirty="0"/>
              <a:t>Worshipped by a large portion of </a:t>
            </a:r>
            <a:r>
              <a:rPr lang="en-US" dirty="0" err="1"/>
              <a:t>hindus</a:t>
            </a:r>
            <a:endParaRPr lang="en-US" dirty="0"/>
          </a:p>
          <a:p>
            <a:r>
              <a:rPr lang="en-US" dirty="0"/>
              <a:t>PRESERVES/MAINTAINS THE UNIVERSE</a:t>
            </a:r>
          </a:p>
        </p:txBody>
      </p:sp>
      <p:sp>
        <p:nvSpPr>
          <p:cNvPr id="9" name="Text Placeholder 8">
            <a:extLst>
              <a:ext uri="{FF2B5EF4-FFF2-40B4-BE49-F238E27FC236}">
                <a16:creationId xmlns:a16="http://schemas.microsoft.com/office/drawing/2014/main" id="{E3A84235-A5AA-4F19-88E4-B13FFC032CF3}"/>
              </a:ext>
            </a:extLst>
          </p:cNvPr>
          <p:cNvSpPr>
            <a:spLocks noGrp="1"/>
          </p:cNvSpPr>
          <p:nvPr>
            <p:ph type="body" sz="half" idx="20"/>
          </p:nvPr>
        </p:nvSpPr>
        <p:spPr>
          <a:xfrm>
            <a:off x="7768819" y="5373134"/>
            <a:ext cx="3310128" cy="985302"/>
          </a:xfrm>
        </p:spPr>
        <p:style>
          <a:lnRef idx="2">
            <a:schemeClr val="accent6"/>
          </a:lnRef>
          <a:fillRef idx="1">
            <a:schemeClr val="lt1"/>
          </a:fillRef>
          <a:effectRef idx="0">
            <a:schemeClr val="accent6"/>
          </a:effectRef>
          <a:fontRef idx="minor">
            <a:schemeClr val="dk1"/>
          </a:fontRef>
        </p:style>
        <p:txBody>
          <a:bodyPr>
            <a:normAutofit fontScale="92500"/>
          </a:bodyPr>
          <a:lstStyle/>
          <a:p>
            <a:r>
              <a:rPr lang="en-US" dirty="0"/>
              <a:t>Worshipped by a large portion of </a:t>
            </a:r>
            <a:r>
              <a:rPr lang="en-US" dirty="0" err="1"/>
              <a:t>hindus</a:t>
            </a:r>
            <a:endParaRPr lang="en-US" dirty="0"/>
          </a:p>
          <a:p>
            <a:r>
              <a:rPr lang="en-US" dirty="0"/>
              <a:t>if Shiva opens his 3</a:t>
            </a:r>
            <a:r>
              <a:rPr lang="en-US" baseline="30000" dirty="0"/>
              <a:t>rd</a:t>
            </a:r>
            <a:r>
              <a:rPr lang="en-US" dirty="0"/>
              <a:t> eye, the world will end.</a:t>
            </a:r>
          </a:p>
        </p:txBody>
      </p:sp>
      <p:pic>
        <p:nvPicPr>
          <p:cNvPr id="15" name="Picture Placeholder 14" descr="A picture containing text&#10;&#10;Description automatically generated">
            <a:extLst>
              <a:ext uri="{FF2B5EF4-FFF2-40B4-BE49-F238E27FC236}">
                <a16:creationId xmlns:a16="http://schemas.microsoft.com/office/drawing/2014/main" id="{A22EEBBF-855A-4820-8540-E9D615CAC56D}"/>
              </a:ext>
            </a:extLst>
          </p:cNvPr>
          <p:cNvPicPr>
            <a:picLocks noGrp="1" noChangeAspect="1"/>
          </p:cNvPicPr>
          <p:nvPr>
            <p:ph type="pic" idx="21"/>
          </p:nvPr>
        </p:nvPicPr>
        <p:blipFill rotWithShape="1">
          <a:blip r:embed="rId4"/>
          <a:srcRect t="540" b="328"/>
          <a:stretch/>
        </p:blipFill>
        <p:spPr>
          <a:xfrm>
            <a:off x="4618299" y="1108990"/>
            <a:ext cx="2772698" cy="3761825"/>
          </a:xfrm>
          <a:prstGeom prst="roundRect">
            <a:avLst>
              <a:gd name="adj" fmla="val 50000"/>
            </a:avLst>
          </a:prstGeom>
        </p:spPr>
      </p:pic>
      <p:pic>
        <p:nvPicPr>
          <p:cNvPr id="17" name="Picture Placeholder 16" descr="A picture containing table, indoor, cake, tree&#10;&#10;Description automatically generated">
            <a:extLst>
              <a:ext uri="{FF2B5EF4-FFF2-40B4-BE49-F238E27FC236}">
                <a16:creationId xmlns:a16="http://schemas.microsoft.com/office/drawing/2014/main" id="{45ED0F28-9AF9-4912-A558-7CE6CE276D6C}"/>
              </a:ext>
            </a:extLst>
          </p:cNvPr>
          <p:cNvPicPr>
            <a:picLocks noGrp="1" noChangeAspect="1"/>
          </p:cNvPicPr>
          <p:nvPr>
            <p:ph type="pic" idx="22"/>
          </p:nvPr>
        </p:nvPicPr>
        <p:blipFill rotWithShape="1">
          <a:blip r:embed="rId5"/>
          <a:srcRect l="343" t="116" r="-343" b="-185"/>
          <a:stretch/>
        </p:blipFill>
        <p:spPr>
          <a:xfrm>
            <a:off x="8211712" y="1108990"/>
            <a:ext cx="2663877" cy="3761825"/>
          </a:xfrm>
          <a:prstGeom prst="roundRect">
            <a:avLst>
              <a:gd name="adj" fmla="val 50000"/>
            </a:avLst>
          </a:prstGeom>
        </p:spPr>
      </p:pic>
    </p:spTree>
    <p:extLst>
      <p:ext uri="{BB962C8B-B14F-4D97-AF65-F5344CB8AC3E}">
        <p14:creationId xmlns:p14="http://schemas.microsoft.com/office/powerpoint/2010/main" val="138200051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677</TotalTime>
  <Words>2059</Words>
  <Application>Microsoft Office PowerPoint</Application>
  <PresentationFormat>Widescreen</PresentationFormat>
  <Paragraphs>163</Paragraphs>
  <Slides>27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Impact</vt:lpstr>
      <vt:lpstr>Main Event</vt:lpstr>
      <vt:lpstr>Assignment #1: International Student Interview</vt:lpstr>
      <vt:lpstr>PowerPoint Presentation</vt:lpstr>
      <vt:lpstr>Caste in Relation to Mythology and Legends </vt:lpstr>
      <vt:lpstr>Geographical Location</vt:lpstr>
      <vt:lpstr>PowerPoint Presentation</vt:lpstr>
      <vt:lpstr>The Yeti</vt:lpstr>
      <vt:lpstr>The Origin of Kathmandu</vt:lpstr>
      <vt:lpstr>The Role of Religion</vt:lpstr>
      <vt:lpstr>Three Principal Gods of Hinduism</vt:lpstr>
      <vt:lpstr>PowerPoint Presentation</vt:lpstr>
      <vt:lpstr>Ganesh</vt:lpstr>
      <vt:lpstr>Supernatural Beings &amp; Forces</vt:lpstr>
      <vt:lpstr>Bokshi Black Magic Witch</vt:lpstr>
      <vt:lpstr>MIDNIGHT MONSTERS AND THE dark</vt:lpstr>
      <vt:lpstr>Nag Panchami</vt:lpstr>
      <vt:lpstr>Superstition about snakes</vt:lpstr>
      <vt:lpstr>The living goddess: Kumari</vt:lpstr>
      <vt:lpstr>Spirits, Demons and “Graha”</vt:lpstr>
      <vt:lpstr>The sixth sense &amp; Connection</vt:lpstr>
      <vt:lpstr>Perspectives</vt:lpstr>
      <vt:lpstr>Ceremonies: Marriage &amp; Coming of Age</vt:lpstr>
      <vt:lpstr>MARRIAGE TO AN APPLE AND THE SUN</vt:lpstr>
      <vt:lpstr>PowerPoint Presentation</vt:lpstr>
      <vt:lpstr>PowerPoint Presentation</vt:lpstr>
      <vt:lpstr>Death</vt:lpstr>
      <vt:lpstr>Hinduism Beliefs about death: Is there an “Afterlife”?</vt:lpstr>
      <vt:lpstr>Timeline of death—Traditions of Hinduism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Assignment #1: International Student Interview</dc:title>
  <dc:creator>Ashlyn Stephens</dc:creator>
  <cp:lastModifiedBy>Ashlyn Stephens</cp:lastModifiedBy>
  <cp:revision>10</cp:revision>
  <dcterms:created xsi:type="dcterms:W3CDTF">2019-03-13T16:59:04Z</dcterms:created>
  <dcterms:modified xsi:type="dcterms:W3CDTF">2019-03-14T13:44:20Z</dcterms:modified>
</cp:coreProperties>
</file>